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charset="1" panose="020F0502020204030204"/>
      <p:regular r:id="rId20"/>
    </p:embeddedFont>
    <p:embeddedFont>
      <p:font typeface="Press Start 2P" charset="1" panose="00000500000000000000"/>
      <p:regular r:id="rId22"/>
    </p:embeddedFont>
    <p:embeddedFont>
      <p:font typeface="Calibri (MS) Italics" charset="1" panose="020F05020202040A0204"/>
      <p:regular r:id="rId23"/>
    </p:embeddedFont>
    <p:embeddedFont>
      <p:font typeface="Calibri (MS) Bold" charset="1" panose="020F0702030404030204"/>
      <p:regular r:id="rId25"/>
    </p:embeddedFont>
    <p:embeddedFont>
      <p:font typeface="Arial Bold" charset="1" panose="020B0802020202020204"/>
      <p:regular r:id="rId28"/>
    </p:embeddedFont>
    <p:embeddedFont>
      <p:font typeface="Arial" charset="1" panose="020B0502020202020204"/>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notesMasters/notesMaster1.xml" Type="http://schemas.openxmlformats.org/officeDocument/2006/relationships/notesMaster"/><Relationship Id="rId18" Target="theme/theme2.xml" Type="http://schemas.openxmlformats.org/officeDocument/2006/relationships/theme"/><Relationship Id="rId19" Target="notesSlides/notesSlide1.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3.xml" Type="http://schemas.openxmlformats.org/officeDocument/2006/relationships/notesSlide"/><Relationship Id="rId25" Target="fonts/font25.fntdata" Type="http://schemas.openxmlformats.org/officeDocument/2006/relationships/font"/><Relationship Id="rId26" Target="notesSlides/notesSlide4.xml" Type="http://schemas.openxmlformats.org/officeDocument/2006/relationships/notesSlide"/><Relationship Id="rId27" Target="notesSlides/notesSlide5.xml" Type="http://schemas.openxmlformats.org/officeDocument/2006/relationships/notesSlide"/><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notesSlides/notesSlide6.xml" Type="http://schemas.openxmlformats.org/officeDocument/2006/relationships/notesSlide"/><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2.png" Type="http://schemas.openxmlformats.org/officeDocument/2006/relationships/image"/><Relationship Id="rId12" Target="../media/image19.png" Type="http://schemas.openxmlformats.org/officeDocument/2006/relationships/image"/><Relationship Id="rId2" Target="../notesSlides/notesSlide10.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21.png" Type="http://schemas.openxmlformats.org/officeDocument/2006/relationships/image"/><Relationship Id="rId2" Target="../notesSlides/notesSlide11.xml" Type="http://schemas.openxmlformats.org/officeDocument/2006/relationships/notesSlide"/><Relationship Id="rId3" Target="../media/image2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3. Competențe digitale pentru turism sustenabil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3.3: Tendințe și prognoze în turism</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350062"/>
            <a:chOff x="0" y="0"/>
            <a:chExt cx="14619322" cy="3133416"/>
          </a:xfrm>
        </p:grpSpPr>
        <p:sp>
          <p:nvSpPr>
            <p:cNvPr name="Freeform 23" id="23"/>
            <p:cNvSpPr/>
            <p:nvPr/>
          </p:nvSpPr>
          <p:spPr>
            <a:xfrm flipH="false" flipV="false" rot="0">
              <a:off x="0" y="0"/>
              <a:ext cx="14619322" cy="3133416"/>
            </a:xfrm>
            <a:custGeom>
              <a:avLst/>
              <a:gdLst/>
              <a:ahLst/>
              <a:cxnLst/>
              <a:rect r="r" b="b" t="t" l="l"/>
              <a:pathLst>
                <a:path h="3133416" w="14619322">
                  <a:moveTo>
                    <a:pt x="0" y="0"/>
                  </a:moveTo>
                  <a:lnTo>
                    <a:pt x="14619322" y="0"/>
                  </a:lnTo>
                  <a:lnTo>
                    <a:pt x="14619322" y="3133416"/>
                  </a:lnTo>
                  <a:lnTo>
                    <a:pt x="0" y="3133416"/>
                  </a:lnTo>
                  <a:close/>
                </a:path>
              </a:pathLst>
            </a:custGeom>
            <a:solidFill>
              <a:srgbClr val="000000">
                <a:alpha val="0"/>
              </a:srgbClr>
            </a:solidFill>
          </p:spPr>
        </p:sp>
        <p:sp>
          <p:nvSpPr>
            <p:cNvPr name="TextBox 24" id="24"/>
            <p:cNvSpPr txBox="true"/>
            <p:nvPr/>
          </p:nvSpPr>
          <p:spPr>
            <a:xfrm>
              <a:off x="0" y="-19050"/>
              <a:ext cx="14619322" cy="3152466"/>
            </a:xfrm>
            <a:prstGeom prst="rect">
              <a:avLst/>
            </a:prstGeom>
          </p:spPr>
          <p:txBody>
            <a:bodyPr anchor="ctr" rtlCol="false" tIns="0" lIns="0" bIns="0" rIns="0"/>
            <a:lstStyle/>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Reținerea tendințelor actuale care modelează industria turismului durabil.</a:t>
              </a:r>
            </a:p>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Evaluarea tendințelor din turism și impactul acestora asupra sustenabilității.</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Tendințe și prognoze în turism</a:t>
              </a:r>
            </a:p>
          </p:txBody>
        </p:sp>
      </p:grpSp>
      <p:sp>
        <p:nvSpPr>
          <p:cNvPr name="TextBox 7" id="7"/>
          <p:cNvSpPr txBox="true"/>
          <p:nvPr/>
        </p:nvSpPr>
        <p:spPr>
          <a:xfrm rot="0">
            <a:off x="1428103" y="3255781"/>
            <a:ext cx="8639189" cy="976503"/>
          </a:xfrm>
          <a:prstGeom prst="rect">
            <a:avLst/>
          </a:prstGeom>
        </p:spPr>
        <p:txBody>
          <a:bodyPr anchor="t" rtlCol="false" tIns="0" lIns="0" bIns="0" rIns="0">
            <a:spAutoFit/>
          </a:bodyPr>
          <a:lstStyle/>
          <a:p>
            <a:pPr algn="ctr" marL="0" indent="0" lvl="0">
              <a:lnSpc>
                <a:spcPts val="3726"/>
              </a:lnSpc>
            </a:pPr>
            <a:r>
              <a:rPr lang="en-US" b="true" sz="2700">
                <a:solidFill>
                  <a:srgbClr val="616161"/>
                </a:solidFill>
                <a:latin typeface="Calibri (MS) Bold"/>
                <a:ea typeface="Calibri (MS) Bold"/>
                <a:cs typeface="Calibri (MS) Bold"/>
                <a:sym typeface="Calibri (MS) Bold"/>
              </a:rPr>
              <a:t>Pentru a contura viitorul turismului, trebuie mai întâi să înțelegem forțele care îl modelează astăzi.</a:t>
            </a:r>
          </a:p>
        </p:txBody>
      </p:sp>
      <p:grpSp>
        <p:nvGrpSpPr>
          <p:cNvPr name="Group 8" id="8"/>
          <p:cNvGrpSpPr>
            <a:grpSpLocks noChangeAspect="true"/>
          </p:cNvGrpSpPr>
          <p:nvPr/>
        </p:nvGrpSpPr>
        <p:grpSpPr>
          <a:xfrm rot="0">
            <a:off x="11095630" y="0"/>
            <a:ext cx="7192369" cy="10287000"/>
            <a:chOff x="0" y="0"/>
            <a:chExt cx="9589826" cy="13716000"/>
          </a:xfrm>
        </p:grpSpPr>
        <p:sp>
          <p:nvSpPr>
            <p:cNvPr name="Freeform 9" id="9"/>
            <p:cNvSpPr/>
            <p:nvPr/>
          </p:nvSpPr>
          <p:spPr>
            <a:xfrm flipH="false" flipV="false" rot="0">
              <a:off x="0" y="0"/>
              <a:ext cx="9589770" cy="13716000"/>
            </a:xfrm>
            <a:custGeom>
              <a:avLst/>
              <a:gdLst/>
              <a:ahLst/>
              <a:cxnLst/>
              <a:rect r="r" b="b" t="t" l="l"/>
              <a:pathLst>
                <a:path h="13716000" w="9589770">
                  <a:moveTo>
                    <a:pt x="0" y="0"/>
                  </a:moveTo>
                  <a:lnTo>
                    <a:pt x="9589770" y="0"/>
                  </a:lnTo>
                  <a:lnTo>
                    <a:pt x="9589770" y="13716000"/>
                  </a:lnTo>
                  <a:lnTo>
                    <a:pt x="0" y="13716000"/>
                  </a:lnTo>
                  <a:lnTo>
                    <a:pt x="0" y="0"/>
                  </a:lnTo>
                  <a:close/>
                </a:path>
              </a:pathLst>
            </a:custGeom>
            <a:blipFill>
              <a:blip r:embed="rId3"/>
              <a:stretch>
                <a:fillRect l="0" t="-2437" r="0" b="-2437"/>
              </a:stretch>
            </a:blipFill>
          </p:spPr>
        </p:sp>
      </p:grpSp>
      <p:sp>
        <p:nvSpPr>
          <p:cNvPr name="TextBox 10" id="10"/>
          <p:cNvSpPr txBox="true"/>
          <p:nvPr/>
        </p:nvSpPr>
        <p:spPr>
          <a:xfrm rot="0">
            <a:off x="1606907" y="5132070"/>
            <a:ext cx="8547710" cy="2924175"/>
          </a:xfrm>
          <a:prstGeom prst="rect">
            <a:avLst/>
          </a:prstGeom>
        </p:spPr>
        <p:txBody>
          <a:bodyPr anchor="t" rtlCol="false" tIns="0" lIns="0" bIns="0" rIns="0">
            <a:spAutoFit/>
          </a:bodyPr>
          <a:lstStyle/>
          <a:p>
            <a:pPr algn="l" marL="0" indent="0" lvl="0">
              <a:lnSpc>
                <a:spcPts val="3240"/>
              </a:lnSpc>
            </a:pPr>
            <a:r>
              <a:rPr lang="en-US" sz="2700">
                <a:solidFill>
                  <a:srgbClr val="616161"/>
                </a:solidFill>
                <a:latin typeface="Calibri (MS)"/>
                <a:ea typeface="Calibri (MS)"/>
                <a:cs typeface="Calibri (MS)"/>
                <a:sym typeface="Calibri (MS)"/>
              </a:rPr>
              <a:t>Înțelegerea tendințelor înseamnă:</a:t>
            </a:r>
          </a:p>
          <a:p>
            <a:pPr algn="l" marL="488632" indent="-244316" lvl="1">
              <a:lnSpc>
                <a:spcPts val="3240"/>
              </a:lnSpc>
              <a:buFont typeface="Arial"/>
              <a:buChar char="•"/>
            </a:pPr>
            <a:r>
              <a:rPr lang="en-US" sz="2700">
                <a:solidFill>
                  <a:srgbClr val="616161"/>
                </a:solidFill>
                <a:latin typeface="Calibri (MS)"/>
                <a:ea typeface="Calibri (MS)"/>
                <a:cs typeface="Calibri (MS)"/>
                <a:sym typeface="Calibri (MS)"/>
              </a:rPr>
              <a:t>Răspuns la comportamentul prietenos cu mediu al călătorilor</a:t>
            </a:r>
          </a:p>
          <a:p>
            <a:pPr algn="l" marL="488632" indent="-244316" lvl="1">
              <a:lnSpc>
                <a:spcPts val="3240"/>
              </a:lnSpc>
              <a:buFont typeface="Arial"/>
              <a:buChar char="•"/>
            </a:pPr>
            <a:r>
              <a:rPr lang="en-US" sz="2700">
                <a:solidFill>
                  <a:srgbClr val="616161"/>
                </a:solidFill>
                <a:latin typeface="Calibri (MS)"/>
                <a:ea typeface="Calibri (MS)"/>
                <a:cs typeface="Calibri (MS)"/>
                <a:sym typeface="Calibri (MS)"/>
              </a:rPr>
              <a:t>Prioritizarea sustenabilității pe termen lung față de câștigurile pe termen scurt</a:t>
            </a:r>
          </a:p>
          <a:p>
            <a:pPr algn="l" marL="488632" indent="-244316" lvl="1">
              <a:lnSpc>
                <a:spcPts val="3240"/>
              </a:lnSpc>
              <a:buFont typeface="Arial"/>
              <a:buChar char="•"/>
            </a:pPr>
            <a:r>
              <a:rPr lang="en-US" sz="2700">
                <a:solidFill>
                  <a:srgbClr val="616161"/>
                </a:solidFill>
                <a:latin typeface="Calibri (MS)"/>
                <a:ea typeface="Calibri (MS)"/>
                <a:cs typeface="Calibri (MS)"/>
                <a:sym typeface="Calibri (MS)"/>
              </a:rPr>
              <a:t>Luarea unor decizii informate cu privire la destinații, servicii și politici</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Tendințe emergente în turismul durabil</a:t>
              </a:r>
            </a:p>
          </p:txBody>
        </p:sp>
      </p:grpSp>
      <p:grpSp>
        <p:nvGrpSpPr>
          <p:cNvPr name="Group 7" id="7"/>
          <p:cNvGrpSpPr/>
          <p:nvPr/>
        </p:nvGrpSpPr>
        <p:grpSpPr>
          <a:xfrm rot="0">
            <a:off x="-6374204" y="94475"/>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3467865" y="1928610"/>
            <a:ext cx="11463628" cy="893815"/>
            <a:chOff x="0" y="0"/>
            <a:chExt cx="15284838" cy="1191754"/>
          </a:xfrm>
        </p:grpSpPr>
        <p:sp>
          <p:nvSpPr>
            <p:cNvPr name="Freeform 10" id="10"/>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11" id="11"/>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12" id="12"/>
          <p:cNvGrpSpPr/>
          <p:nvPr/>
        </p:nvGrpSpPr>
        <p:grpSpPr>
          <a:xfrm rot="0">
            <a:off x="4040786" y="1928610"/>
            <a:ext cx="10890708" cy="960026"/>
            <a:chOff x="0" y="0"/>
            <a:chExt cx="14520944" cy="1280034"/>
          </a:xfrm>
        </p:grpSpPr>
        <p:sp>
          <p:nvSpPr>
            <p:cNvPr name="Freeform 13" id="13"/>
            <p:cNvSpPr/>
            <p:nvPr/>
          </p:nvSpPr>
          <p:spPr>
            <a:xfrm flipH="false" flipV="false" rot="0">
              <a:off x="0" y="0"/>
              <a:ext cx="14520943" cy="1280034"/>
            </a:xfrm>
            <a:custGeom>
              <a:avLst/>
              <a:gdLst/>
              <a:ahLst/>
              <a:cxnLst/>
              <a:rect r="r" b="b" t="t" l="l"/>
              <a:pathLst>
                <a:path h="1280034" w="14520943">
                  <a:moveTo>
                    <a:pt x="0" y="0"/>
                  </a:moveTo>
                  <a:lnTo>
                    <a:pt x="14520943" y="0"/>
                  </a:lnTo>
                  <a:lnTo>
                    <a:pt x="14520943" y="1280034"/>
                  </a:lnTo>
                  <a:lnTo>
                    <a:pt x="0" y="1280034"/>
                  </a:lnTo>
                  <a:close/>
                </a:path>
              </a:pathLst>
            </a:custGeom>
            <a:solidFill>
              <a:srgbClr val="000000">
                <a:alpha val="0"/>
              </a:srgbClr>
            </a:solidFill>
          </p:spPr>
        </p:sp>
        <p:sp>
          <p:nvSpPr>
            <p:cNvPr name="TextBox 14" id="14"/>
            <p:cNvSpPr txBox="true"/>
            <p:nvPr/>
          </p:nvSpPr>
          <p:spPr>
            <a:xfrm>
              <a:off x="0" y="-19050"/>
              <a:ext cx="14520944" cy="1299084"/>
            </a:xfrm>
            <a:prstGeom prst="rect">
              <a:avLst/>
            </a:prstGeom>
          </p:spPr>
          <p:txBody>
            <a:bodyPr anchor="ctr" rtlCol="false" tIns="0" lIns="0" bIns="0" rIns="0"/>
            <a:lstStyle/>
            <a:p>
              <a:pPr algn="l" marL="0" indent="0" lvl="0">
                <a:lnSpc>
                  <a:spcPts val="2299"/>
                </a:lnSpc>
              </a:pPr>
              <a:r>
                <a:rPr lang="en-US" b="true" sz="2129">
                  <a:solidFill>
                    <a:srgbClr val="F2F2F2"/>
                  </a:solidFill>
                  <a:latin typeface="Arial Bold"/>
                  <a:ea typeface="Arial Bold"/>
                  <a:cs typeface="Arial Bold"/>
                  <a:sym typeface="Arial Bold"/>
                </a:rPr>
                <a:t>Călătorii ecologice</a:t>
              </a:r>
            </a:p>
            <a:p>
              <a:pPr algn="l" marL="0" indent="0" lvl="0">
                <a:lnSpc>
                  <a:spcPts val="2299"/>
                </a:lnSpc>
              </a:pPr>
              <a:r>
                <a:rPr lang="en-US" sz="2129">
                  <a:solidFill>
                    <a:srgbClr val="F2F2F2"/>
                  </a:solidFill>
                  <a:latin typeface="Arial"/>
                  <a:ea typeface="Arial"/>
                  <a:cs typeface="Arial"/>
                  <a:sym typeface="Arial"/>
                </a:rPr>
                <a:t>Prioritizarea experiențelor cu impact redus, a hotelurilor ecologice și a compensărilor de carbon</a:t>
              </a:r>
            </a:p>
          </p:txBody>
        </p:sp>
      </p:grpSp>
      <p:grpSp>
        <p:nvGrpSpPr>
          <p:cNvPr name="Group 15" id="15"/>
          <p:cNvGrpSpPr/>
          <p:nvPr/>
        </p:nvGrpSpPr>
        <p:grpSpPr>
          <a:xfrm rot="0">
            <a:off x="2933042" y="1821645"/>
            <a:ext cx="1107744" cy="1107744"/>
            <a:chOff x="0" y="0"/>
            <a:chExt cx="1476992" cy="1476992"/>
          </a:xfrm>
        </p:grpSpPr>
        <p:sp>
          <p:nvSpPr>
            <p:cNvPr name="Freeform 16" id="16"/>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17" id="17"/>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18" id="18"/>
          <p:cNvGrpSpPr/>
          <p:nvPr/>
        </p:nvGrpSpPr>
        <p:grpSpPr>
          <a:xfrm rot="0">
            <a:off x="4171749" y="3212021"/>
            <a:ext cx="10759744" cy="893816"/>
            <a:chOff x="0" y="0"/>
            <a:chExt cx="14346326" cy="1191754"/>
          </a:xfrm>
        </p:grpSpPr>
        <p:sp>
          <p:nvSpPr>
            <p:cNvPr name="Freeform 19" id="19"/>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20" id="20"/>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21" id="21"/>
          <p:cNvGrpSpPr/>
          <p:nvPr/>
        </p:nvGrpSpPr>
        <p:grpSpPr>
          <a:xfrm rot="0">
            <a:off x="5066540" y="3147622"/>
            <a:ext cx="9864954" cy="1022612"/>
            <a:chOff x="0" y="0"/>
            <a:chExt cx="13153272" cy="1363482"/>
          </a:xfrm>
        </p:grpSpPr>
        <p:sp>
          <p:nvSpPr>
            <p:cNvPr name="Freeform 22" id="22"/>
            <p:cNvSpPr/>
            <p:nvPr/>
          </p:nvSpPr>
          <p:spPr>
            <a:xfrm flipH="false" flipV="false" rot="0">
              <a:off x="0" y="0"/>
              <a:ext cx="13153272" cy="1363482"/>
            </a:xfrm>
            <a:custGeom>
              <a:avLst/>
              <a:gdLst/>
              <a:ahLst/>
              <a:cxnLst/>
              <a:rect r="r" b="b" t="t" l="l"/>
              <a:pathLst>
                <a:path h="1363482" w="13153272">
                  <a:moveTo>
                    <a:pt x="0" y="0"/>
                  </a:moveTo>
                  <a:lnTo>
                    <a:pt x="13153272" y="0"/>
                  </a:lnTo>
                  <a:lnTo>
                    <a:pt x="13153272" y="1363482"/>
                  </a:lnTo>
                  <a:lnTo>
                    <a:pt x="0" y="1363482"/>
                  </a:lnTo>
                  <a:close/>
                </a:path>
              </a:pathLst>
            </a:custGeom>
            <a:solidFill>
              <a:srgbClr val="000000">
                <a:alpha val="0"/>
              </a:srgbClr>
            </a:solidFill>
          </p:spPr>
        </p:sp>
        <p:sp>
          <p:nvSpPr>
            <p:cNvPr name="TextBox 23" id="23"/>
            <p:cNvSpPr txBox="true"/>
            <p:nvPr/>
          </p:nvSpPr>
          <p:spPr>
            <a:xfrm>
              <a:off x="0" y="-19050"/>
              <a:ext cx="13153272" cy="1382532"/>
            </a:xfrm>
            <a:prstGeom prst="rect">
              <a:avLst/>
            </a:prstGeom>
          </p:spPr>
          <p:txBody>
            <a:bodyPr anchor="ctr" rtlCol="false" tIns="0" lIns="0" bIns="0" rIns="0"/>
            <a:lstStyle/>
            <a:p>
              <a:pPr algn="l" marL="0" indent="0" lvl="0">
                <a:lnSpc>
                  <a:spcPts val="2421"/>
                </a:lnSpc>
              </a:pPr>
              <a:r>
                <a:rPr lang="en-US" b="true" sz="2242">
                  <a:solidFill>
                    <a:srgbClr val="F2F2F2"/>
                  </a:solidFill>
                  <a:latin typeface="Arial Bold"/>
                  <a:ea typeface="Arial Bold"/>
                  <a:cs typeface="Arial Bold"/>
                  <a:sym typeface="Arial Bold"/>
                </a:rPr>
                <a:t>Turism de wellness</a:t>
              </a:r>
            </a:p>
            <a:p>
              <a:pPr algn="l" marL="0" indent="0" lvl="0">
                <a:lnSpc>
                  <a:spcPts val="2421"/>
                </a:lnSpc>
              </a:pPr>
              <a:r>
                <a:rPr lang="en-US" sz="2242">
                  <a:solidFill>
                    <a:srgbClr val="F2F2F2"/>
                  </a:solidFill>
                  <a:latin typeface="Arial"/>
                  <a:ea typeface="Arial"/>
                  <a:cs typeface="Arial"/>
                  <a:sym typeface="Arial"/>
                </a:rPr>
                <a:t>Creșterea numărului de călătorii care promovează bunăstarea fizică și mentală</a:t>
              </a:r>
            </a:p>
          </p:txBody>
        </p:sp>
      </p:grpSp>
      <p:grpSp>
        <p:nvGrpSpPr>
          <p:cNvPr name="Group 24" id="24"/>
          <p:cNvGrpSpPr/>
          <p:nvPr/>
        </p:nvGrpSpPr>
        <p:grpSpPr>
          <a:xfrm rot="0">
            <a:off x="3636927" y="3105056"/>
            <a:ext cx="1107744" cy="1107744"/>
            <a:chOff x="0" y="0"/>
            <a:chExt cx="1476992" cy="1476992"/>
          </a:xfrm>
        </p:grpSpPr>
        <p:sp>
          <p:nvSpPr>
            <p:cNvPr name="Freeform 25" id="25"/>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26" id="26"/>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27" id="27"/>
          <p:cNvGrpSpPr/>
          <p:nvPr/>
        </p:nvGrpSpPr>
        <p:grpSpPr>
          <a:xfrm rot="0">
            <a:off x="4493618" y="4495432"/>
            <a:ext cx="10437874" cy="893816"/>
            <a:chOff x="0" y="0"/>
            <a:chExt cx="13917166" cy="1191754"/>
          </a:xfrm>
        </p:grpSpPr>
        <p:sp>
          <p:nvSpPr>
            <p:cNvPr name="Freeform 28" id="28"/>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29" id="29"/>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0" id="30"/>
          <p:cNvGrpSpPr/>
          <p:nvPr/>
        </p:nvGrpSpPr>
        <p:grpSpPr>
          <a:xfrm rot="0">
            <a:off x="5279324" y="4495432"/>
            <a:ext cx="9652168" cy="893816"/>
            <a:chOff x="0" y="0"/>
            <a:chExt cx="12869557" cy="1191754"/>
          </a:xfrm>
        </p:grpSpPr>
        <p:sp>
          <p:nvSpPr>
            <p:cNvPr name="Freeform 31" id="31"/>
            <p:cNvSpPr/>
            <p:nvPr/>
          </p:nvSpPr>
          <p:spPr>
            <a:xfrm flipH="false" flipV="false" rot="0">
              <a:off x="0" y="0"/>
              <a:ext cx="12869557" cy="1191754"/>
            </a:xfrm>
            <a:custGeom>
              <a:avLst/>
              <a:gdLst/>
              <a:ahLst/>
              <a:cxnLst/>
              <a:rect r="r" b="b" t="t" l="l"/>
              <a:pathLst>
                <a:path h="1191754" w="12869557">
                  <a:moveTo>
                    <a:pt x="0" y="0"/>
                  </a:moveTo>
                  <a:lnTo>
                    <a:pt x="12869557" y="0"/>
                  </a:lnTo>
                  <a:lnTo>
                    <a:pt x="12869557" y="1191754"/>
                  </a:lnTo>
                  <a:lnTo>
                    <a:pt x="0" y="1191754"/>
                  </a:lnTo>
                  <a:close/>
                </a:path>
              </a:pathLst>
            </a:custGeom>
            <a:solidFill>
              <a:srgbClr val="000000">
                <a:alpha val="0"/>
              </a:srgbClr>
            </a:solidFill>
          </p:spPr>
        </p:sp>
        <p:sp>
          <p:nvSpPr>
            <p:cNvPr name="TextBox 32" id="32"/>
            <p:cNvSpPr txBox="true"/>
            <p:nvPr/>
          </p:nvSpPr>
          <p:spPr>
            <a:xfrm>
              <a:off x="0" y="-28575"/>
              <a:ext cx="12869557" cy="122032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Călătorii responsabile</a:t>
              </a:r>
            </a:p>
            <a:p>
              <a:pPr algn="l" marL="0" indent="0" lvl="0">
                <a:lnSpc>
                  <a:spcPts val="2916"/>
                </a:lnSpc>
              </a:pPr>
              <a:r>
                <a:rPr lang="en-US" sz="2700">
                  <a:solidFill>
                    <a:srgbClr val="F2F2F2"/>
                  </a:solidFill>
                  <a:latin typeface="Arial"/>
                  <a:ea typeface="Arial"/>
                  <a:cs typeface="Arial"/>
                  <a:sym typeface="Arial"/>
                </a:rPr>
                <a:t>Conștienți de amprentele culturale, de mediu și sociale</a:t>
              </a:r>
            </a:p>
          </p:txBody>
        </p:sp>
      </p:grpSp>
      <p:grpSp>
        <p:nvGrpSpPr>
          <p:cNvPr name="Group 33" id="33"/>
          <p:cNvGrpSpPr/>
          <p:nvPr/>
        </p:nvGrpSpPr>
        <p:grpSpPr>
          <a:xfrm rot="0">
            <a:off x="3958796" y="4388468"/>
            <a:ext cx="1107744" cy="1107744"/>
            <a:chOff x="0" y="0"/>
            <a:chExt cx="1476992" cy="1476992"/>
          </a:xfrm>
        </p:grpSpPr>
        <p:sp>
          <p:nvSpPr>
            <p:cNvPr name="Freeform 34" id="34"/>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35" id="35"/>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36" id="36"/>
          <p:cNvGrpSpPr/>
          <p:nvPr/>
        </p:nvGrpSpPr>
        <p:grpSpPr>
          <a:xfrm rot="0">
            <a:off x="4493618" y="5778030"/>
            <a:ext cx="10437874" cy="893816"/>
            <a:chOff x="0" y="0"/>
            <a:chExt cx="13917166" cy="1191754"/>
          </a:xfrm>
        </p:grpSpPr>
        <p:sp>
          <p:nvSpPr>
            <p:cNvPr name="Freeform 37" id="37"/>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38" id="38"/>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9" id="39"/>
          <p:cNvGrpSpPr/>
          <p:nvPr/>
        </p:nvGrpSpPr>
        <p:grpSpPr>
          <a:xfrm rot="0">
            <a:off x="5279324" y="5778030"/>
            <a:ext cx="9652168" cy="893816"/>
            <a:chOff x="0" y="0"/>
            <a:chExt cx="12869557" cy="1191754"/>
          </a:xfrm>
        </p:grpSpPr>
        <p:sp>
          <p:nvSpPr>
            <p:cNvPr name="Freeform 40" id="40"/>
            <p:cNvSpPr/>
            <p:nvPr/>
          </p:nvSpPr>
          <p:spPr>
            <a:xfrm flipH="false" flipV="false" rot="0">
              <a:off x="0" y="0"/>
              <a:ext cx="12869557" cy="1191754"/>
            </a:xfrm>
            <a:custGeom>
              <a:avLst/>
              <a:gdLst/>
              <a:ahLst/>
              <a:cxnLst/>
              <a:rect r="r" b="b" t="t" l="l"/>
              <a:pathLst>
                <a:path h="1191754" w="12869557">
                  <a:moveTo>
                    <a:pt x="0" y="0"/>
                  </a:moveTo>
                  <a:lnTo>
                    <a:pt x="12869557" y="0"/>
                  </a:lnTo>
                  <a:lnTo>
                    <a:pt x="12869557" y="1191754"/>
                  </a:lnTo>
                  <a:lnTo>
                    <a:pt x="0" y="1191754"/>
                  </a:lnTo>
                  <a:close/>
                </a:path>
              </a:pathLst>
            </a:custGeom>
            <a:solidFill>
              <a:srgbClr val="000000">
                <a:alpha val="0"/>
              </a:srgbClr>
            </a:solidFill>
          </p:spPr>
        </p:sp>
        <p:sp>
          <p:nvSpPr>
            <p:cNvPr name="TextBox 41" id="41"/>
            <p:cNvSpPr txBox="true"/>
            <p:nvPr/>
          </p:nvSpPr>
          <p:spPr>
            <a:xfrm>
              <a:off x="0" y="-28575"/>
              <a:ext cx="12869557" cy="122032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Voluntariat</a:t>
              </a:r>
            </a:p>
            <a:p>
              <a:pPr algn="l" marL="0" indent="0" lvl="0">
                <a:lnSpc>
                  <a:spcPts val="2916"/>
                </a:lnSpc>
              </a:pPr>
              <a:r>
                <a:rPr lang="en-US" sz="2700">
                  <a:solidFill>
                    <a:srgbClr val="F2F2F2"/>
                  </a:solidFill>
                  <a:latin typeface="Arial"/>
                  <a:ea typeface="Arial"/>
                  <a:cs typeface="Arial"/>
                  <a:sym typeface="Arial"/>
                </a:rPr>
                <a:t>Călătorii bazate pe servicii pentru a sprijini comunitățile locale</a:t>
              </a:r>
            </a:p>
          </p:txBody>
        </p:sp>
      </p:grpSp>
      <p:grpSp>
        <p:nvGrpSpPr>
          <p:cNvPr name="Group 42" id="42"/>
          <p:cNvGrpSpPr/>
          <p:nvPr/>
        </p:nvGrpSpPr>
        <p:grpSpPr>
          <a:xfrm rot="0">
            <a:off x="3958796" y="5671066"/>
            <a:ext cx="1107744" cy="1107744"/>
            <a:chOff x="0" y="0"/>
            <a:chExt cx="1476992" cy="1476992"/>
          </a:xfrm>
        </p:grpSpPr>
        <p:sp>
          <p:nvSpPr>
            <p:cNvPr name="Freeform 43" id="43"/>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44" id="44"/>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45" id="45"/>
          <p:cNvGrpSpPr/>
          <p:nvPr/>
        </p:nvGrpSpPr>
        <p:grpSpPr>
          <a:xfrm rot="0">
            <a:off x="4171749" y="7061442"/>
            <a:ext cx="10759744" cy="893816"/>
            <a:chOff x="0" y="0"/>
            <a:chExt cx="14346326" cy="1191754"/>
          </a:xfrm>
        </p:grpSpPr>
        <p:sp>
          <p:nvSpPr>
            <p:cNvPr name="Freeform 46" id="46"/>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47" id="47"/>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48" id="48"/>
          <p:cNvGrpSpPr/>
          <p:nvPr/>
        </p:nvGrpSpPr>
        <p:grpSpPr>
          <a:xfrm rot="0">
            <a:off x="5066540" y="7061442"/>
            <a:ext cx="9864954" cy="893816"/>
            <a:chOff x="0" y="0"/>
            <a:chExt cx="13153272" cy="1191754"/>
          </a:xfrm>
        </p:grpSpPr>
        <p:sp>
          <p:nvSpPr>
            <p:cNvPr name="Freeform 49" id="49"/>
            <p:cNvSpPr/>
            <p:nvPr/>
          </p:nvSpPr>
          <p:spPr>
            <a:xfrm flipH="false" flipV="false" rot="0">
              <a:off x="0" y="0"/>
              <a:ext cx="13153272" cy="1191754"/>
            </a:xfrm>
            <a:custGeom>
              <a:avLst/>
              <a:gdLst/>
              <a:ahLst/>
              <a:cxnLst/>
              <a:rect r="r" b="b" t="t" l="l"/>
              <a:pathLst>
                <a:path h="1191754" w="13153272">
                  <a:moveTo>
                    <a:pt x="0" y="0"/>
                  </a:moveTo>
                  <a:lnTo>
                    <a:pt x="13153272" y="0"/>
                  </a:lnTo>
                  <a:lnTo>
                    <a:pt x="13153272" y="1191754"/>
                  </a:lnTo>
                  <a:lnTo>
                    <a:pt x="0" y="1191754"/>
                  </a:lnTo>
                  <a:close/>
                </a:path>
              </a:pathLst>
            </a:custGeom>
            <a:solidFill>
              <a:srgbClr val="000000">
                <a:alpha val="0"/>
              </a:srgbClr>
            </a:solidFill>
          </p:spPr>
        </p:sp>
        <p:sp>
          <p:nvSpPr>
            <p:cNvPr name="TextBox 50" id="50"/>
            <p:cNvSpPr txBox="true"/>
            <p:nvPr/>
          </p:nvSpPr>
          <p:spPr>
            <a:xfrm>
              <a:off x="0" y="-28575"/>
              <a:ext cx="13153272" cy="122032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Turism bazat pe tehnologie </a:t>
              </a:r>
            </a:p>
            <a:p>
              <a:pPr algn="l" marL="0" indent="0" lvl="0">
                <a:lnSpc>
                  <a:spcPts val="2916"/>
                </a:lnSpc>
              </a:pPr>
              <a:r>
                <a:rPr lang="en-US" sz="2700">
                  <a:solidFill>
                    <a:srgbClr val="F2F2F2"/>
                  </a:solidFill>
                  <a:latin typeface="Arial"/>
                  <a:ea typeface="Arial"/>
                  <a:cs typeface="Arial"/>
                  <a:sym typeface="Arial"/>
                </a:rPr>
                <a:t>Aplicații pentru explorare locală și alegeri sustenabile</a:t>
              </a:r>
            </a:p>
          </p:txBody>
        </p:sp>
      </p:grpSp>
      <p:grpSp>
        <p:nvGrpSpPr>
          <p:cNvPr name="Group 51" id="51"/>
          <p:cNvGrpSpPr/>
          <p:nvPr/>
        </p:nvGrpSpPr>
        <p:grpSpPr>
          <a:xfrm rot="0">
            <a:off x="3636927" y="6954477"/>
            <a:ext cx="1107744" cy="1107744"/>
            <a:chOff x="0" y="0"/>
            <a:chExt cx="1476992" cy="1476992"/>
          </a:xfrm>
        </p:grpSpPr>
        <p:sp>
          <p:nvSpPr>
            <p:cNvPr name="Freeform 52" id="52"/>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53" id="53"/>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54" id="54"/>
          <p:cNvGrpSpPr/>
          <p:nvPr/>
        </p:nvGrpSpPr>
        <p:grpSpPr>
          <a:xfrm rot="0">
            <a:off x="3467865" y="8344853"/>
            <a:ext cx="11463628" cy="893816"/>
            <a:chOff x="0" y="0"/>
            <a:chExt cx="15284838" cy="1191754"/>
          </a:xfrm>
        </p:grpSpPr>
        <p:sp>
          <p:nvSpPr>
            <p:cNvPr name="Freeform 55" id="55"/>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56" id="56"/>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57" id="57"/>
          <p:cNvGrpSpPr/>
          <p:nvPr/>
        </p:nvGrpSpPr>
        <p:grpSpPr>
          <a:xfrm rot="0">
            <a:off x="4190799" y="8344853"/>
            <a:ext cx="10740694" cy="893816"/>
            <a:chOff x="0" y="0"/>
            <a:chExt cx="14320926" cy="1191754"/>
          </a:xfrm>
        </p:grpSpPr>
        <p:sp>
          <p:nvSpPr>
            <p:cNvPr name="Freeform 58" id="58"/>
            <p:cNvSpPr/>
            <p:nvPr/>
          </p:nvSpPr>
          <p:spPr>
            <a:xfrm flipH="false" flipV="false" rot="0">
              <a:off x="0" y="0"/>
              <a:ext cx="14320926" cy="1191754"/>
            </a:xfrm>
            <a:custGeom>
              <a:avLst/>
              <a:gdLst/>
              <a:ahLst/>
              <a:cxnLst/>
              <a:rect r="r" b="b" t="t" l="l"/>
              <a:pathLst>
                <a:path h="1191754" w="14320926">
                  <a:moveTo>
                    <a:pt x="0" y="0"/>
                  </a:moveTo>
                  <a:lnTo>
                    <a:pt x="14320926" y="0"/>
                  </a:lnTo>
                  <a:lnTo>
                    <a:pt x="14320926" y="1191754"/>
                  </a:lnTo>
                  <a:lnTo>
                    <a:pt x="0" y="1191754"/>
                  </a:lnTo>
                  <a:close/>
                </a:path>
              </a:pathLst>
            </a:custGeom>
            <a:solidFill>
              <a:srgbClr val="000000">
                <a:alpha val="0"/>
              </a:srgbClr>
            </a:solidFill>
          </p:spPr>
        </p:sp>
        <p:sp>
          <p:nvSpPr>
            <p:cNvPr name="TextBox 59" id="59"/>
            <p:cNvSpPr txBox="true"/>
            <p:nvPr/>
          </p:nvSpPr>
          <p:spPr>
            <a:xfrm>
              <a:off x="0" y="-28575"/>
              <a:ext cx="14320926" cy="122032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Călătorie lentă </a:t>
              </a:r>
            </a:p>
            <a:p>
              <a:pPr algn="l" marL="0" indent="0" lvl="0">
                <a:lnSpc>
                  <a:spcPts val="2916"/>
                </a:lnSpc>
              </a:pPr>
              <a:r>
                <a:rPr lang="en-US" sz="2700">
                  <a:solidFill>
                    <a:srgbClr val="F2F2F2"/>
                  </a:solidFill>
                  <a:latin typeface="Arial"/>
                  <a:ea typeface="Arial"/>
                  <a:cs typeface="Arial"/>
                  <a:sym typeface="Arial"/>
                </a:rPr>
                <a:t>Mai puține destinații, experiențe mai profunde</a:t>
              </a:r>
            </a:p>
          </p:txBody>
        </p:sp>
      </p:grpSp>
      <p:grpSp>
        <p:nvGrpSpPr>
          <p:cNvPr name="Group 60" id="60"/>
          <p:cNvGrpSpPr/>
          <p:nvPr/>
        </p:nvGrpSpPr>
        <p:grpSpPr>
          <a:xfrm rot="0">
            <a:off x="2933042" y="8237889"/>
            <a:ext cx="1107744" cy="1107744"/>
            <a:chOff x="0" y="0"/>
            <a:chExt cx="1476992" cy="1476992"/>
          </a:xfrm>
        </p:grpSpPr>
        <p:sp>
          <p:nvSpPr>
            <p:cNvPr name="Freeform 61" id="61"/>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62" id="62"/>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 la tendință la impact</a:t>
              </a:r>
            </a:p>
          </p:txBody>
        </p:sp>
      </p:grpSp>
      <p:grpSp>
        <p:nvGrpSpPr>
          <p:cNvPr name="Group 7" id="7"/>
          <p:cNvGrpSpPr/>
          <p:nvPr/>
        </p:nvGrpSpPr>
        <p:grpSpPr>
          <a:xfrm rot="0">
            <a:off x="12356058" y="2974089"/>
            <a:ext cx="4910351" cy="1839603"/>
            <a:chOff x="0" y="0"/>
            <a:chExt cx="6547134" cy="2452804"/>
          </a:xfrm>
        </p:grpSpPr>
        <p:sp>
          <p:nvSpPr>
            <p:cNvPr name="Freeform 8" id="8"/>
            <p:cNvSpPr/>
            <p:nvPr/>
          </p:nvSpPr>
          <p:spPr>
            <a:xfrm flipH="false" flipV="false" rot="0">
              <a:off x="25400" y="25400"/>
              <a:ext cx="6496304" cy="2702306"/>
            </a:xfrm>
            <a:custGeom>
              <a:avLst/>
              <a:gdLst/>
              <a:ahLst/>
              <a:cxnLst/>
              <a:rect r="r" b="b" t="t" l="l"/>
              <a:pathLst>
                <a:path h="2702306" w="6496304">
                  <a:moveTo>
                    <a:pt x="0" y="0"/>
                  </a:moveTo>
                  <a:lnTo>
                    <a:pt x="1082675" y="0"/>
                  </a:lnTo>
                  <a:lnTo>
                    <a:pt x="2706751" y="0"/>
                  </a:lnTo>
                  <a:lnTo>
                    <a:pt x="6496304" y="0"/>
                  </a:lnTo>
                  <a:lnTo>
                    <a:pt x="6496304" y="1401191"/>
                  </a:lnTo>
                  <a:lnTo>
                    <a:pt x="6496304" y="2001647"/>
                  </a:lnTo>
                  <a:lnTo>
                    <a:pt x="6496304" y="2401951"/>
                  </a:lnTo>
                  <a:lnTo>
                    <a:pt x="2706751" y="2401951"/>
                  </a:lnTo>
                  <a:lnTo>
                    <a:pt x="1894840" y="2702306"/>
                  </a:lnTo>
                  <a:lnTo>
                    <a:pt x="1082675" y="2401951"/>
                  </a:lnTo>
                  <a:lnTo>
                    <a:pt x="0" y="2401951"/>
                  </a:lnTo>
                  <a:lnTo>
                    <a:pt x="0" y="2001647"/>
                  </a:lnTo>
                  <a:lnTo>
                    <a:pt x="0" y="1401191"/>
                  </a:lnTo>
                  <a:close/>
                </a:path>
              </a:pathLst>
            </a:custGeom>
            <a:solidFill>
              <a:srgbClr val="70C573"/>
            </a:solidFill>
          </p:spPr>
        </p:sp>
        <p:sp>
          <p:nvSpPr>
            <p:cNvPr name="Freeform 9" id="9"/>
            <p:cNvSpPr/>
            <p:nvPr/>
          </p:nvSpPr>
          <p:spPr>
            <a:xfrm flipH="false" flipV="false" rot="0">
              <a:off x="0" y="0"/>
              <a:ext cx="6547104" cy="2753614"/>
            </a:xfrm>
            <a:custGeom>
              <a:avLst/>
              <a:gdLst/>
              <a:ahLst/>
              <a:cxnLst/>
              <a:rect r="r" b="b" t="t" l="l"/>
              <a:pathLst>
                <a:path h="2753614" w="6547104">
                  <a:moveTo>
                    <a:pt x="25400" y="0"/>
                  </a:moveTo>
                  <a:lnTo>
                    <a:pt x="1108075" y="0"/>
                  </a:lnTo>
                  <a:lnTo>
                    <a:pt x="1108075" y="25400"/>
                  </a:lnTo>
                  <a:lnTo>
                    <a:pt x="1108075" y="0"/>
                  </a:lnTo>
                  <a:lnTo>
                    <a:pt x="1108075" y="25400"/>
                  </a:lnTo>
                  <a:lnTo>
                    <a:pt x="1108075" y="0"/>
                  </a:lnTo>
                  <a:lnTo>
                    <a:pt x="2732151" y="0"/>
                  </a:lnTo>
                  <a:lnTo>
                    <a:pt x="2732151" y="25400"/>
                  </a:lnTo>
                  <a:lnTo>
                    <a:pt x="2732151" y="0"/>
                  </a:lnTo>
                  <a:lnTo>
                    <a:pt x="6521704" y="0"/>
                  </a:lnTo>
                  <a:cubicBezTo>
                    <a:pt x="6535674" y="0"/>
                    <a:pt x="6547104" y="11430"/>
                    <a:pt x="6547104" y="25400"/>
                  </a:cubicBezTo>
                  <a:lnTo>
                    <a:pt x="6547104" y="1426591"/>
                  </a:lnTo>
                  <a:lnTo>
                    <a:pt x="6521704" y="1426591"/>
                  </a:lnTo>
                  <a:lnTo>
                    <a:pt x="6521704" y="1401191"/>
                  </a:lnTo>
                  <a:cubicBezTo>
                    <a:pt x="6535674" y="1401191"/>
                    <a:pt x="6547104" y="1412621"/>
                    <a:pt x="6547104" y="1426591"/>
                  </a:cubicBezTo>
                  <a:lnTo>
                    <a:pt x="6547104" y="2027047"/>
                  </a:lnTo>
                  <a:lnTo>
                    <a:pt x="6521704" y="2027047"/>
                  </a:lnTo>
                  <a:lnTo>
                    <a:pt x="6547104" y="2027047"/>
                  </a:lnTo>
                  <a:lnTo>
                    <a:pt x="6547104" y="2427351"/>
                  </a:lnTo>
                  <a:cubicBezTo>
                    <a:pt x="6547104" y="2441321"/>
                    <a:pt x="6535674" y="2452751"/>
                    <a:pt x="6521704" y="2452751"/>
                  </a:cubicBezTo>
                  <a:lnTo>
                    <a:pt x="2732151" y="2452751"/>
                  </a:lnTo>
                  <a:lnTo>
                    <a:pt x="2732151" y="2427351"/>
                  </a:lnTo>
                  <a:lnTo>
                    <a:pt x="2740914" y="2451227"/>
                  </a:lnTo>
                  <a:lnTo>
                    <a:pt x="1928876" y="2751455"/>
                  </a:lnTo>
                  <a:cubicBezTo>
                    <a:pt x="1923161" y="2753614"/>
                    <a:pt x="1916938" y="2753614"/>
                    <a:pt x="1911223" y="2751455"/>
                  </a:cubicBezTo>
                  <a:lnTo>
                    <a:pt x="1099312" y="2451227"/>
                  </a:lnTo>
                  <a:lnTo>
                    <a:pt x="1108075" y="2427351"/>
                  </a:lnTo>
                  <a:lnTo>
                    <a:pt x="1108075" y="2452751"/>
                  </a:lnTo>
                  <a:lnTo>
                    <a:pt x="25400" y="2452751"/>
                  </a:lnTo>
                  <a:cubicBezTo>
                    <a:pt x="11430" y="2452751"/>
                    <a:pt x="0" y="2441321"/>
                    <a:pt x="0" y="2427351"/>
                  </a:cubicBezTo>
                  <a:lnTo>
                    <a:pt x="0" y="2027047"/>
                  </a:lnTo>
                  <a:lnTo>
                    <a:pt x="25400" y="2027047"/>
                  </a:lnTo>
                  <a:lnTo>
                    <a:pt x="0" y="2027047"/>
                  </a:lnTo>
                  <a:lnTo>
                    <a:pt x="0" y="1426591"/>
                  </a:lnTo>
                  <a:cubicBezTo>
                    <a:pt x="0" y="1412621"/>
                    <a:pt x="11430" y="1401191"/>
                    <a:pt x="25400" y="1401191"/>
                  </a:cubicBezTo>
                  <a:lnTo>
                    <a:pt x="25400" y="1426591"/>
                  </a:lnTo>
                  <a:lnTo>
                    <a:pt x="0" y="1426591"/>
                  </a:lnTo>
                  <a:lnTo>
                    <a:pt x="0" y="25400"/>
                  </a:lnTo>
                  <a:cubicBezTo>
                    <a:pt x="0" y="11430"/>
                    <a:pt x="11430" y="0"/>
                    <a:pt x="25400" y="0"/>
                  </a:cubicBezTo>
                  <a:moveTo>
                    <a:pt x="25400" y="50800"/>
                  </a:moveTo>
                  <a:lnTo>
                    <a:pt x="25400" y="25400"/>
                  </a:lnTo>
                  <a:lnTo>
                    <a:pt x="50800" y="25400"/>
                  </a:lnTo>
                  <a:lnTo>
                    <a:pt x="50800" y="1426591"/>
                  </a:lnTo>
                  <a:cubicBezTo>
                    <a:pt x="50800" y="1440561"/>
                    <a:pt x="39370" y="1451991"/>
                    <a:pt x="25400" y="1451991"/>
                  </a:cubicBezTo>
                  <a:lnTo>
                    <a:pt x="25400" y="1426591"/>
                  </a:lnTo>
                  <a:lnTo>
                    <a:pt x="50800" y="1426591"/>
                  </a:lnTo>
                  <a:lnTo>
                    <a:pt x="50800" y="2027047"/>
                  </a:lnTo>
                  <a:lnTo>
                    <a:pt x="50800" y="2427351"/>
                  </a:lnTo>
                  <a:lnTo>
                    <a:pt x="25400" y="2427351"/>
                  </a:lnTo>
                  <a:lnTo>
                    <a:pt x="25400" y="2401951"/>
                  </a:lnTo>
                  <a:lnTo>
                    <a:pt x="1108075" y="2401951"/>
                  </a:lnTo>
                  <a:cubicBezTo>
                    <a:pt x="1111123" y="2401951"/>
                    <a:pt x="1114044" y="2402459"/>
                    <a:pt x="1116838" y="2403475"/>
                  </a:cubicBezTo>
                  <a:lnTo>
                    <a:pt x="1928876" y="2703703"/>
                  </a:lnTo>
                  <a:lnTo>
                    <a:pt x="1920113" y="2727579"/>
                  </a:lnTo>
                  <a:lnTo>
                    <a:pt x="1911350" y="2703703"/>
                  </a:lnTo>
                  <a:lnTo>
                    <a:pt x="2723388" y="2403475"/>
                  </a:lnTo>
                  <a:cubicBezTo>
                    <a:pt x="2726182" y="2402459"/>
                    <a:pt x="2729230" y="2401951"/>
                    <a:pt x="2732151" y="2401951"/>
                  </a:cubicBezTo>
                  <a:lnTo>
                    <a:pt x="6521704" y="2401951"/>
                  </a:lnTo>
                  <a:lnTo>
                    <a:pt x="6521704" y="2427351"/>
                  </a:lnTo>
                  <a:lnTo>
                    <a:pt x="6496304" y="2427351"/>
                  </a:lnTo>
                  <a:lnTo>
                    <a:pt x="6496304" y="2027047"/>
                  </a:lnTo>
                  <a:lnTo>
                    <a:pt x="6496304" y="1426591"/>
                  </a:lnTo>
                  <a:lnTo>
                    <a:pt x="6521704" y="1426591"/>
                  </a:lnTo>
                  <a:lnTo>
                    <a:pt x="6521704" y="1451991"/>
                  </a:lnTo>
                  <a:cubicBezTo>
                    <a:pt x="6507735" y="1451991"/>
                    <a:pt x="6496304" y="1440561"/>
                    <a:pt x="6496304" y="1426591"/>
                  </a:cubicBezTo>
                  <a:lnTo>
                    <a:pt x="6496304" y="25400"/>
                  </a:lnTo>
                  <a:lnTo>
                    <a:pt x="6521704" y="25400"/>
                  </a:lnTo>
                  <a:lnTo>
                    <a:pt x="6521704" y="50800"/>
                  </a:lnTo>
                  <a:lnTo>
                    <a:pt x="2732151" y="50800"/>
                  </a:lnTo>
                  <a:lnTo>
                    <a:pt x="1108075" y="50800"/>
                  </a:lnTo>
                  <a:lnTo>
                    <a:pt x="25400" y="50800"/>
                  </a:lnTo>
                  <a:close/>
                </a:path>
              </a:pathLst>
            </a:custGeom>
            <a:solidFill>
              <a:srgbClr val="2B522D"/>
            </a:solidFill>
          </p:spPr>
        </p:sp>
        <p:sp>
          <p:nvSpPr>
            <p:cNvPr name="TextBox 10" id="10"/>
            <p:cNvSpPr txBox="true"/>
            <p:nvPr/>
          </p:nvSpPr>
          <p:spPr>
            <a:xfrm>
              <a:off x="0" y="-47625"/>
              <a:ext cx="6547134" cy="2500429"/>
            </a:xfrm>
            <a:prstGeom prst="rect">
              <a:avLst/>
            </a:prstGeom>
          </p:spPr>
          <p:txBody>
            <a:bodyPr anchor="ctr" rtlCol="false" tIns="50800" lIns="50800" bIns="50800" rIns="50800"/>
            <a:lstStyle/>
            <a:p>
              <a:pPr algn="ctr" marL="0" indent="0" lvl="0">
                <a:lnSpc>
                  <a:spcPts val="2520"/>
                </a:lnSpc>
              </a:pPr>
              <a:r>
                <a:rPr lang="en-US" b="true" sz="2100">
                  <a:solidFill>
                    <a:srgbClr val="F2F2F2"/>
                  </a:solidFill>
                  <a:latin typeface="Arial Bold"/>
                  <a:ea typeface="Arial Bold"/>
                  <a:cs typeface="Arial Bold"/>
                  <a:sym typeface="Arial Bold"/>
                </a:rPr>
                <a:t>Tendințele în turism nu reflectă doar comportamentul – ele modelează ceea ce este construit, finanțat și promovat.</a:t>
              </a:r>
            </a:p>
          </p:txBody>
        </p:sp>
      </p:grpSp>
      <p:grpSp>
        <p:nvGrpSpPr>
          <p:cNvPr name="Group 11" id="11"/>
          <p:cNvGrpSpPr/>
          <p:nvPr/>
        </p:nvGrpSpPr>
        <p:grpSpPr>
          <a:xfrm rot="0">
            <a:off x="2995871" y="5684697"/>
            <a:ext cx="2722363" cy="1074225"/>
            <a:chOff x="0" y="0"/>
            <a:chExt cx="3629818" cy="1432300"/>
          </a:xfrm>
        </p:grpSpPr>
        <p:sp>
          <p:nvSpPr>
            <p:cNvPr name="Freeform 12" id="12"/>
            <p:cNvSpPr/>
            <p:nvPr/>
          </p:nvSpPr>
          <p:spPr>
            <a:xfrm flipH="false" flipV="false" rot="0">
              <a:off x="25400" y="25400"/>
              <a:ext cx="3578987" cy="1381506"/>
            </a:xfrm>
            <a:custGeom>
              <a:avLst/>
              <a:gdLst/>
              <a:ahLst/>
              <a:cxnLst/>
              <a:rect r="r" b="b" t="t" l="l"/>
              <a:pathLst>
                <a:path h="1381506" w="3578987">
                  <a:moveTo>
                    <a:pt x="0" y="0"/>
                  </a:moveTo>
                  <a:lnTo>
                    <a:pt x="3014091" y="0"/>
                  </a:lnTo>
                  <a:lnTo>
                    <a:pt x="3578987" y="690753"/>
                  </a:lnTo>
                  <a:lnTo>
                    <a:pt x="3014091" y="1381506"/>
                  </a:lnTo>
                  <a:lnTo>
                    <a:pt x="0" y="1381506"/>
                  </a:lnTo>
                  <a:lnTo>
                    <a:pt x="564896" y="690753"/>
                  </a:lnTo>
                  <a:close/>
                </a:path>
              </a:pathLst>
            </a:custGeom>
            <a:solidFill>
              <a:srgbClr val="70C573"/>
            </a:solidFill>
          </p:spPr>
        </p:sp>
        <p:sp>
          <p:nvSpPr>
            <p:cNvPr name="Freeform 13" id="13"/>
            <p:cNvSpPr/>
            <p:nvPr/>
          </p:nvSpPr>
          <p:spPr>
            <a:xfrm flipH="false" flipV="false" rot="0">
              <a:off x="-1778" y="0"/>
              <a:ext cx="3633470" cy="1432179"/>
            </a:xfrm>
            <a:custGeom>
              <a:avLst/>
              <a:gdLst/>
              <a:ahLst/>
              <a:cxnLst/>
              <a:rect r="r" b="b" t="t" l="l"/>
              <a:pathLst>
                <a:path h="1432179" w="3633470">
                  <a:moveTo>
                    <a:pt x="27178" y="0"/>
                  </a:moveTo>
                  <a:lnTo>
                    <a:pt x="3041269" y="0"/>
                  </a:lnTo>
                  <a:cubicBezTo>
                    <a:pt x="3048889" y="0"/>
                    <a:pt x="3056128" y="3429"/>
                    <a:pt x="3060954" y="9271"/>
                  </a:cubicBezTo>
                  <a:lnTo>
                    <a:pt x="3625850" y="700024"/>
                  </a:lnTo>
                  <a:cubicBezTo>
                    <a:pt x="3633470" y="709422"/>
                    <a:pt x="3633470" y="722884"/>
                    <a:pt x="3625850" y="732155"/>
                  </a:cubicBezTo>
                  <a:lnTo>
                    <a:pt x="3060954" y="1422908"/>
                  </a:lnTo>
                  <a:cubicBezTo>
                    <a:pt x="3056128" y="1428750"/>
                    <a:pt x="3048889" y="1432179"/>
                    <a:pt x="3041269" y="1432179"/>
                  </a:cubicBezTo>
                  <a:lnTo>
                    <a:pt x="27178" y="1432179"/>
                  </a:lnTo>
                  <a:cubicBezTo>
                    <a:pt x="17399" y="1432179"/>
                    <a:pt x="8382" y="1426464"/>
                    <a:pt x="4191" y="1417701"/>
                  </a:cubicBezTo>
                  <a:cubicBezTo>
                    <a:pt x="0" y="1408938"/>
                    <a:pt x="1270" y="1398397"/>
                    <a:pt x="7493" y="1390777"/>
                  </a:cubicBezTo>
                  <a:lnTo>
                    <a:pt x="572389" y="700024"/>
                  </a:lnTo>
                  <a:lnTo>
                    <a:pt x="592074" y="716153"/>
                  </a:lnTo>
                  <a:lnTo>
                    <a:pt x="572389" y="732282"/>
                  </a:lnTo>
                  <a:lnTo>
                    <a:pt x="7493" y="41529"/>
                  </a:lnTo>
                  <a:cubicBezTo>
                    <a:pt x="1270" y="33909"/>
                    <a:pt x="0" y="23495"/>
                    <a:pt x="4191" y="14605"/>
                  </a:cubicBezTo>
                  <a:cubicBezTo>
                    <a:pt x="8382" y="5715"/>
                    <a:pt x="17399" y="0"/>
                    <a:pt x="27178" y="0"/>
                  </a:cubicBezTo>
                  <a:moveTo>
                    <a:pt x="27178" y="50800"/>
                  </a:moveTo>
                  <a:lnTo>
                    <a:pt x="27178" y="25400"/>
                  </a:lnTo>
                  <a:lnTo>
                    <a:pt x="46863" y="9271"/>
                  </a:lnTo>
                  <a:lnTo>
                    <a:pt x="611759" y="700024"/>
                  </a:lnTo>
                  <a:cubicBezTo>
                    <a:pt x="619379" y="709422"/>
                    <a:pt x="619379" y="722884"/>
                    <a:pt x="611759" y="732155"/>
                  </a:cubicBezTo>
                  <a:lnTo>
                    <a:pt x="46863" y="1423035"/>
                  </a:lnTo>
                  <a:lnTo>
                    <a:pt x="27178" y="1406906"/>
                  </a:lnTo>
                  <a:lnTo>
                    <a:pt x="27178" y="1381506"/>
                  </a:lnTo>
                  <a:lnTo>
                    <a:pt x="3041269" y="1381506"/>
                  </a:lnTo>
                  <a:lnTo>
                    <a:pt x="3041269" y="1406906"/>
                  </a:lnTo>
                  <a:lnTo>
                    <a:pt x="3021584" y="1390777"/>
                  </a:lnTo>
                  <a:lnTo>
                    <a:pt x="3586480" y="700024"/>
                  </a:lnTo>
                  <a:lnTo>
                    <a:pt x="3606165" y="716153"/>
                  </a:lnTo>
                  <a:lnTo>
                    <a:pt x="3586480" y="732282"/>
                  </a:lnTo>
                  <a:lnTo>
                    <a:pt x="3021584" y="41529"/>
                  </a:lnTo>
                  <a:lnTo>
                    <a:pt x="3041269" y="25400"/>
                  </a:lnTo>
                  <a:lnTo>
                    <a:pt x="3041269" y="50800"/>
                  </a:lnTo>
                  <a:lnTo>
                    <a:pt x="27178" y="50800"/>
                  </a:lnTo>
                  <a:close/>
                </a:path>
              </a:pathLst>
            </a:custGeom>
            <a:solidFill>
              <a:srgbClr val="F2F2F2"/>
            </a:solidFill>
          </p:spPr>
        </p:sp>
      </p:grpSp>
      <p:grpSp>
        <p:nvGrpSpPr>
          <p:cNvPr name="Group 14" id="14"/>
          <p:cNvGrpSpPr/>
          <p:nvPr/>
        </p:nvGrpSpPr>
        <p:grpSpPr>
          <a:xfrm rot="0">
            <a:off x="3711674" y="5943729"/>
            <a:ext cx="2304812" cy="1074225"/>
            <a:chOff x="0" y="0"/>
            <a:chExt cx="3073082" cy="1432300"/>
          </a:xfrm>
        </p:grpSpPr>
        <p:sp>
          <p:nvSpPr>
            <p:cNvPr name="Freeform 15" id="15"/>
            <p:cNvSpPr/>
            <p:nvPr/>
          </p:nvSpPr>
          <p:spPr>
            <a:xfrm flipH="false" flipV="false" rot="0">
              <a:off x="25400" y="25400"/>
              <a:ext cx="3022219" cy="1381506"/>
            </a:xfrm>
            <a:custGeom>
              <a:avLst/>
              <a:gdLst/>
              <a:ahLst/>
              <a:cxnLst/>
              <a:rect r="r" b="b" t="t" l="l"/>
              <a:pathLst>
                <a:path h="1381506" w="3022219">
                  <a:moveTo>
                    <a:pt x="0" y="138176"/>
                  </a:moveTo>
                  <a:cubicBezTo>
                    <a:pt x="0" y="61849"/>
                    <a:pt x="63119" y="0"/>
                    <a:pt x="140843" y="0"/>
                  </a:cubicBezTo>
                  <a:lnTo>
                    <a:pt x="2881376" y="0"/>
                  </a:lnTo>
                  <a:cubicBezTo>
                    <a:pt x="2959227" y="0"/>
                    <a:pt x="3022219" y="61849"/>
                    <a:pt x="3022219" y="138176"/>
                  </a:cubicBezTo>
                  <a:lnTo>
                    <a:pt x="3022219" y="1243330"/>
                  </a:lnTo>
                  <a:cubicBezTo>
                    <a:pt x="3022219" y="1319657"/>
                    <a:pt x="2959100" y="1381506"/>
                    <a:pt x="2881376" y="1381506"/>
                  </a:cubicBezTo>
                  <a:lnTo>
                    <a:pt x="140843" y="1381506"/>
                  </a:lnTo>
                  <a:cubicBezTo>
                    <a:pt x="63119" y="1381506"/>
                    <a:pt x="0" y="1319657"/>
                    <a:pt x="0" y="1243330"/>
                  </a:cubicBezTo>
                  <a:close/>
                </a:path>
              </a:pathLst>
            </a:custGeom>
            <a:solidFill>
              <a:srgbClr val="F2F2F2">
                <a:alpha val="80784"/>
              </a:srgbClr>
            </a:solidFill>
          </p:spPr>
        </p:sp>
        <p:sp>
          <p:nvSpPr>
            <p:cNvPr name="Freeform 16" id="16"/>
            <p:cNvSpPr/>
            <p:nvPr/>
          </p:nvSpPr>
          <p:spPr>
            <a:xfrm flipH="false" flipV="false" rot="0">
              <a:off x="0" y="0"/>
              <a:ext cx="3073019" cy="1432306"/>
            </a:xfrm>
            <a:custGeom>
              <a:avLst/>
              <a:gdLst/>
              <a:ahLst/>
              <a:cxnLst/>
              <a:rect r="r" b="b" t="t" l="l"/>
              <a:pathLst>
                <a:path h="1432306" w="3073019">
                  <a:moveTo>
                    <a:pt x="0" y="163576"/>
                  </a:moveTo>
                  <a:cubicBezTo>
                    <a:pt x="0" y="72771"/>
                    <a:pt x="74930" y="0"/>
                    <a:pt x="166243" y="0"/>
                  </a:cubicBezTo>
                  <a:lnTo>
                    <a:pt x="2906776" y="0"/>
                  </a:lnTo>
                  <a:lnTo>
                    <a:pt x="2906776" y="25400"/>
                  </a:lnTo>
                  <a:lnTo>
                    <a:pt x="2906776" y="0"/>
                  </a:lnTo>
                  <a:cubicBezTo>
                    <a:pt x="2998089" y="0"/>
                    <a:pt x="3073019" y="72771"/>
                    <a:pt x="3073019" y="163576"/>
                  </a:cubicBezTo>
                  <a:lnTo>
                    <a:pt x="3047619" y="163576"/>
                  </a:lnTo>
                  <a:lnTo>
                    <a:pt x="3073019" y="163576"/>
                  </a:lnTo>
                  <a:lnTo>
                    <a:pt x="3073019" y="1268730"/>
                  </a:lnTo>
                  <a:lnTo>
                    <a:pt x="3047619" y="1268730"/>
                  </a:lnTo>
                  <a:lnTo>
                    <a:pt x="3073019" y="1268730"/>
                  </a:lnTo>
                  <a:cubicBezTo>
                    <a:pt x="3073019" y="1359535"/>
                    <a:pt x="2998089" y="1432306"/>
                    <a:pt x="2906776" y="1432306"/>
                  </a:cubicBezTo>
                  <a:lnTo>
                    <a:pt x="2906776" y="1406906"/>
                  </a:lnTo>
                  <a:lnTo>
                    <a:pt x="2906776" y="1432306"/>
                  </a:lnTo>
                  <a:lnTo>
                    <a:pt x="166243" y="1432306"/>
                  </a:lnTo>
                  <a:lnTo>
                    <a:pt x="166243" y="1406906"/>
                  </a:lnTo>
                  <a:lnTo>
                    <a:pt x="166243" y="1432306"/>
                  </a:lnTo>
                  <a:cubicBezTo>
                    <a:pt x="74930" y="1432306"/>
                    <a:pt x="0" y="1359535"/>
                    <a:pt x="0" y="1268730"/>
                  </a:cubicBezTo>
                  <a:lnTo>
                    <a:pt x="0" y="163576"/>
                  </a:lnTo>
                  <a:lnTo>
                    <a:pt x="25400" y="163576"/>
                  </a:lnTo>
                  <a:lnTo>
                    <a:pt x="0" y="163576"/>
                  </a:lnTo>
                  <a:moveTo>
                    <a:pt x="50800" y="163576"/>
                  </a:moveTo>
                  <a:lnTo>
                    <a:pt x="50800" y="1268730"/>
                  </a:lnTo>
                  <a:lnTo>
                    <a:pt x="25400" y="1268730"/>
                  </a:lnTo>
                  <a:lnTo>
                    <a:pt x="50800" y="1268730"/>
                  </a:lnTo>
                  <a:cubicBezTo>
                    <a:pt x="50800" y="1330579"/>
                    <a:pt x="101981" y="1381506"/>
                    <a:pt x="166243" y="1381506"/>
                  </a:cubicBezTo>
                  <a:lnTo>
                    <a:pt x="2906776" y="1381506"/>
                  </a:lnTo>
                  <a:cubicBezTo>
                    <a:pt x="2971038" y="1381506"/>
                    <a:pt x="3022219" y="1330579"/>
                    <a:pt x="3022219" y="1268730"/>
                  </a:cubicBezTo>
                  <a:lnTo>
                    <a:pt x="3022219" y="163576"/>
                  </a:lnTo>
                  <a:cubicBezTo>
                    <a:pt x="3022219" y="101727"/>
                    <a:pt x="2971038" y="50800"/>
                    <a:pt x="2906776" y="50800"/>
                  </a:cubicBezTo>
                  <a:lnTo>
                    <a:pt x="166243" y="50800"/>
                  </a:lnTo>
                  <a:lnTo>
                    <a:pt x="166243" y="25400"/>
                  </a:lnTo>
                  <a:lnTo>
                    <a:pt x="166243" y="50800"/>
                  </a:lnTo>
                  <a:cubicBezTo>
                    <a:pt x="101981" y="50800"/>
                    <a:pt x="50800" y="101727"/>
                    <a:pt x="50800" y="163576"/>
                  </a:cubicBezTo>
                  <a:close/>
                </a:path>
              </a:pathLst>
            </a:custGeom>
            <a:solidFill>
              <a:srgbClr val="70C573"/>
            </a:solidFill>
          </p:spPr>
        </p:sp>
      </p:grpSp>
      <p:grpSp>
        <p:nvGrpSpPr>
          <p:cNvPr name="Group 17" id="17"/>
          <p:cNvGrpSpPr/>
          <p:nvPr/>
        </p:nvGrpSpPr>
        <p:grpSpPr>
          <a:xfrm rot="0">
            <a:off x="3742020" y="5974076"/>
            <a:ext cx="2244119" cy="1013532"/>
            <a:chOff x="0" y="0"/>
            <a:chExt cx="2992158" cy="1351376"/>
          </a:xfrm>
        </p:grpSpPr>
        <p:sp>
          <p:nvSpPr>
            <p:cNvPr name="Freeform 18" id="18"/>
            <p:cNvSpPr/>
            <p:nvPr/>
          </p:nvSpPr>
          <p:spPr>
            <a:xfrm flipH="false" flipV="false" rot="0">
              <a:off x="0" y="0"/>
              <a:ext cx="2992158" cy="1351376"/>
            </a:xfrm>
            <a:custGeom>
              <a:avLst/>
              <a:gdLst/>
              <a:ahLst/>
              <a:cxnLst/>
              <a:rect r="r" b="b" t="t" l="l"/>
              <a:pathLst>
                <a:path h="1351376" w="2992158">
                  <a:moveTo>
                    <a:pt x="0" y="0"/>
                  </a:moveTo>
                  <a:lnTo>
                    <a:pt x="2992158" y="0"/>
                  </a:lnTo>
                  <a:lnTo>
                    <a:pt x="2992158" y="1351376"/>
                  </a:lnTo>
                  <a:lnTo>
                    <a:pt x="0" y="1351376"/>
                  </a:lnTo>
                  <a:close/>
                </a:path>
              </a:pathLst>
            </a:custGeom>
            <a:solidFill>
              <a:srgbClr val="000000">
                <a:alpha val="0"/>
              </a:srgbClr>
            </a:solidFill>
          </p:spPr>
        </p:sp>
        <p:sp>
          <p:nvSpPr>
            <p:cNvPr name="TextBox 19" id="19"/>
            <p:cNvSpPr txBox="true"/>
            <p:nvPr/>
          </p:nvSpPr>
          <p:spPr>
            <a:xfrm>
              <a:off x="0" y="-19050"/>
              <a:ext cx="2992158" cy="1370426"/>
            </a:xfrm>
            <a:prstGeom prst="rect">
              <a:avLst/>
            </a:prstGeom>
          </p:spPr>
          <p:txBody>
            <a:bodyPr anchor="ctr" rtlCol="false" tIns="0" lIns="0" bIns="0" rIns="0"/>
            <a:lstStyle/>
            <a:p>
              <a:pPr algn="ctr" marL="0" indent="0" lvl="0">
                <a:lnSpc>
                  <a:spcPts val="1944"/>
                </a:lnSpc>
              </a:pPr>
              <a:r>
                <a:rPr lang="en-US" sz="1800">
                  <a:solidFill>
                    <a:srgbClr val="000000"/>
                  </a:solidFill>
                  <a:latin typeface="Arial"/>
                  <a:ea typeface="Arial"/>
                  <a:cs typeface="Arial"/>
                  <a:sym typeface="Arial"/>
                </a:rPr>
                <a:t>Conștientizarea problemelor</a:t>
              </a:r>
            </a:p>
          </p:txBody>
        </p:sp>
      </p:grpSp>
      <p:grpSp>
        <p:nvGrpSpPr>
          <p:cNvPr name="Group 20" id="20"/>
          <p:cNvGrpSpPr/>
          <p:nvPr/>
        </p:nvGrpSpPr>
        <p:grpSpPr>
          <a:xfrm rot="0">
            <a:off x="6061896" y="5684697"/>
            <a:ext cx="2722364" cy="1074225"/>
            <a:chOff x="0" y="0"/>
            <a:chExt cx="3629818" cy="1432300"/>
          </a:xfrm>
        </p:grpSpPr>
        <p:sp>
          <p:nvSpPr>
            <p:cNvPr name="Freeform 21" id="21"/>
            <p:cNvSpPr/>
            <p:nvPr/>
          </p:nvSpPr>
          <p:spPr>
            <a:xfrm flipH="false" flipV="false" rot="0">
              <a:off x="25400" y="25400"/>
              <a:ext cx="3578987" cy="1381506"/>
            </a:xfrm>
            <a:custGeom>
              <a:avLst/>
              <a:gdLst/>
              <a:ahLst/>
              <a:cxnLst/>
              <a:rect r="r" b="b" t="t" l="l"/>
              <a:pathLst>
                <a:path h="1381506" w="3578987">
                  <a:moveTo>
                    <a:pt x="0" y="0"/>
                  </a:moveTo>
                  <a:lnTo>
                    <a:pt x="3014091" y="0"/>
                  </a:lnTo>
                  <a:lnTo>
                    <a:pt x="3578987" y="690753"/>
                  </a:lnTo>
                  <a:lnTo>
                    <a:pt x="3014091" y="1381506"/>
                  </a:lnTo>
                  <a:lnTo>
                    <a:pt x="0" y="1381506"/>
                  </a:lnTo>
                  <a:lnTo>
                    <a:pt x="564896" y="690753"/>
                  </a:lnTo>
                  <a:close/>
                </a:path>
              </a:pathLst>
            </a:custGeom>
            <a:solidFill>
              <a:srgbClr val="70C573"/>
            </a:solidFill>
          </p:spPr>
        </p:sp>
        <p:sp>
          <p:nvSpPr>
            <p:cNvPr name="Freeform 22" id="22"/>
            <p:cNvSpPr/>
            <p:nvPr/>
          </p:nvSpPr>
          <p:spPr>
            <a:xfrm flipH="false" flipV="false" rot="0">
              <a:off x="-1778" y="0"/>
              <a:ext cx="3633470" cy="1432179"/>
            </a:xfrm>
            <a:custGeom>
              <a:avLst/>
              <a:gdLst/>
              <a:ahLst/>
              <a:cxnLst/>
              <a:rect r="r" b="b" t="t" l="l"/>
              <a:pathLst>
                <a:path h="1432179" w="3633470">
                  <a:moveTo>
                    <a:pt x="27178" y="0"/>
                  </a:moveTo>
                  <a:lnTo>
                    <a:pt x="3041269" y="0"/>
                  </a:lnTo>
                  <a:cubicBezTo>
                    <a:pt x="3048889" y="0"/>
                    <a:pt x="3056128" y="3429"/>
                    <a:pt x="3060954" y="9271"/>
                  </a:cubicBezTo>
                  <a:lnTo>
                    <a:pt x="3625850" y="700024"/>
                  </a:lnTo>
                  <a:cubicBezTo>
                    <a:pt x="3633470" y="709422"/>
                    <a:pt x="3633470" y="722884"/>
                    <a:pt x="3625850" y="732155"/>
                  </a:cubicBezTo>
                  <a:lnTo>
                    <a:pt x="3060954" y="1422908"/>
                  </a:lnTo>
                  <a:cubicBezTo>
                    <a:pt x="3056128" y="1428750"/>
                    <a:pt x="3048889" y="1432179"/>
                    <a:pt x="3041269" y="1432179"/>
                  </a:cubicBezTo>
                  <a:lnTo>
                    <a:pt x="27178" y="1432179"/>
                  </a:lnTo>
                  <a:cubicBezTo>
                    <a:pt x="17399" y="1432179"/>
                    <a:pt x="8382" y="1426464"/>
                    <a:pt x="4191" y="1417701"/>
                  </a:cubicBezTo>
                  <a:cubicBezTo>
                    <a:pt x="0" y="1408938"/>
                    <a:pt x="1270" y="1398397"/>
                    <a:pt x="7493" y="1390777"/>
                  </a:cubicBezTo>
                  <a:lnTo>
                    <a:pt x="572389" y="700024"/>
                  </a:lnTo>
                  <a:lnTo>
                    <a:pt x="592074" y="716153"/>
                  </a:lnTo>
                  <a:lnTo>
                    <a:pt x="572389" y="732282"/>
                  </a:lnTo>
                  <a:lnTo>
                    <a:pt x="7493" y="41529"/>
                  </a:lnTo>
                  <a:cubicBezTo>
                    <a:pt x="1270" y="33909"/>
                    <a:pt x="0" y="23495"/>
                    <a:pt x="4191" y="14605"/>
                  </a:cubicBezTo>
                  <a:cubicBezTo>
                    <a:pt x="8382" y="5715"/>
                    <a:pt x="17399" y="0"/>
                    <a:pt x="27178" y="0"/>
                  </a:cubicBezTo>
                  <a:moveTo>
                    <a:pt x="27178" y="50800"/>
                  </a:moveTo>
                  <a:lnTo>
                    <a:pt x="27178" y="25400"/>
                  </a:lnTo>
                  <a:lnTo>
                    <a:pt x="46863" y="9271"/>
                  </a:lnTo>
                  <a:lnTo>
                    <a:pt x="611759" y="700024"/>
                  </a:lnTo>
                  <a:cubicBezTo>
                    <a:pt x="619379" y="709422"/>
                    <a:pt x="619379" y="722884"/>
                    <a:pt x="611759" y="732155"/>
                  </a:cubicBezTo>
                  <a:lnTo>
                    <a:pt x="46863" y="1423035"/>
                  </a:lnTo>
                  <a:lnTo>
                    <a:pt x="27178" y="1406906"/>
                  </a:lnTo>
                  <a:lnTo>
                    <a:pt x="27178" y="1381506"/>
                  </a:lnTo>
                  <a:lnTo>
                    <a:pt x="3041269" y="1381506"/>
                  </a:lnTo>
                  <a:lnTo>
                    <a:pt x="3041269" y="1406906"/>
                  </a:lnTo>
                  <a:lnTo>
                    <a:pt x="3021584" y="1390777"/>
                  </a:lnTo>
                  <a:lnTo>
                    <a:pt x="3586480" y="700024"/>
                  </a:lnTo>
                  <a:lnTo>
                    <a:pt x="3606165" y="716153"/>
                  </a:lnTo>
                  <a:lnTo>
                    <a:pt x="3586480" y="732282"/>
                  </a:lnTo>
                  <a:lnTo>
                    <a:pt x="3021584" y="41529"/>
                  </a:lnTo>
                  <a:lnTo>
                    <a:pt x="3041269" y="25400"/>
                  </a:lnTo>
                  <a:lnTo>
                    <a:pt x="3041269" y="50800"/>
                  </a:lnTo>
                  <a:lnTo>
                    <a:pt x="27178" y="50800"/>
                  </a:lnTo>
                  <a:close/>
                </a:path>
              </a:pathLst>
            </a:custGeom>
            <a:solidFill>
              <a:srgbClr val="F2F2F2"/>
            </a:solidFill>
          </p:spPr>
        </p:sp>
      </p:grpSp>
      <p:grpSp>
        <p:nvGrpSpPr>
          <p:cNvPr name="Group 23" id="23"/>
          <p:cNvGrpSpPr/>
          <p:nvPr/>
        </p:nvGrpSpPr>
        <p:grpSpPr>
          <a:xfrm rot="0">
            <a:off x="6777699" y="5943729"/>
            <a:ext cx="2304812" cy="1074225"/>
            <a:chOff x="0" y="0"/>
            <a:chExt cx="3073082" cy="1432300"/>
          </a:xfrm>
        </p:grpSpPr>
        <p:sp>
          <p:nvSpPr>
            <p:cNvPr name="Freeform 24" id="24"/>
            <p:cNvSpPr/>
            <p:nvPr/>
          </p:nvSpPr>
          <p:spPr>
            <a:xfrm flipH="false" flipV="false" rot="0">
              <a:off x="25400" y="25400"/>
              <a:ext cx="3022219" cy="1381506"/>
            </a:xfrm>
            <a:custGeom>
              <a:avLst/>
              <a:gdLst/>
              <a:ahLst/>
              <a:cxnLst/>
              <a:rect r="r" b="b" t="t" l="l"/>
              <a:pathLst>
                <a:path h="1381506" w="3022219">
                  <a:moveTo>
                    <a:pt x="0" y="138176"/>
                  </a:moveTo>
                  <a:cubicBezTo>
                    <a:pt x="0" y="61849"/>
                    <a:pt x="63119" y="0"/>
                    <a:pt x="140843" y="0"/>
                  </a:cubicBezTo>
                  <a:lnTo>
                    <a:pt x="2881376" y="0"/>
                  </a:lnTo>
                  <a:cubicBezTo>
                    <a:pt x="2959227" y="0"/>
                    <a:pt x="3022219" y="61849"/>
                    <a:pt x="3022219" y="138176"/>
                  </a:cubicBezTo>
                  <a:lnTo>
                    <a:pt x="3022219" y="1243330"/>
                  </a:lnTo>
                  <a:cubicBezTo>
                    <a:pt x="3022219" y="1319657"/>
                    <a:pt x="2959100" y="1381506"/>
                    <a:pt x="2881376" y="1381506"/>
                  </a:cubicBezTo>
                  <a:lnTo>
                    <a:pt x="140843" y="1381506"/>
                  </a:lnTo>
                  <a:cubicBezTo>
                    <a:pt x="63119" y="1381506"/>
                    <a:pt x="0" y="1319657"/>
                    <a:pt x="0" y="1243330"/>
                  </a:cubicBezTo>
                  <a:close/>
                </a:path>
              </a:pathLst>
            </a:custGeom>
            <a:solidFill>
              <a:srgbClr val="F2F2F2">
                <a:alpha val="80784"/>
              </a:srgbClr>
            </a:solidFill>
          </p:spPr>
        </p:sp>
        <p:sp>
          <p:nvSpPr>
            <p:cNvPr name="Freeform 25" id="25"/>
            <p:cNvSpPr/>
            <p:nvPr/>
          </p:nvSpPr>
          <p:spPr>
            <a:xfrm flipH="false" flipV="false" rot="0">
              <a:off x="0" y="0"/>
              <a:ext cx="3073019" cy="1432306"/>
            </a:xfrm>
            <a:custGeom>
              <a:avLst/>
              <a:gdLst/>
              <a:ahLst/>
              <a:cxnLst/>
              <a:rect r="r" b="b" t="t" l="l"/>
              <a:pathLst>
                <a:path h="1432306" w="3073019">
                  <a:moveTo>
                    <a:pt x="0" y="163576"/>
                  </a:moveTo>
                  <a:cubicBezTo>
                    <a:pt x="0" y="72771"/>
                    <a:pt x="74930" y="0"/>
                    <a:pt x="166243" y="0"/>
                  </a:cubicBezTo>
                  <a:lnTo>
                    <a:pt x="2906776" y="0"/>
                  </a:lnTo>
                  <a:lnTo>
                    <a:pt x="2906776" y="25400"/>
                  </a:lnTo>
                  <a:lnTo>
                    <a:pt x="2906776" y="0"/>
                  </a:lnTo>
                  <a:cubicBezTo>
                    <a:pt x="2998089" y="0"/>
                    <a:pt x="3073019" y="72771"/>
                    <a:pt x="3073019" y="163576"/>
                  </a:cubicBezTo>
                  <a:lnTo>
                    <a:pt x="3047619" y="163576"/>
                  </a:lnTo>
                  <a:lnTo>
                    <a:pt x="3073019" y="163576"/>
                  </a:lnTo>
                  <a:lnTo>
                    <a:pt x="3073019" y="1268730"/>
                  </a:lnTo>
                  <a:lnTo>
                    <a:pt x="3047619" y="1268730"/>
                  </a:lnTo>
                  <a:lnTo>
                    <a:pt x="3073019" y="1268730"/>
                  </a:lnTo>
                  <a:cubicBezTo>
                    <a:pt x="3073019" y="1359535"/>
                    <a:pt x="2998089" y="1432306"/>
                    <a:pt x="2906776" y="1432306"/>
                  </a:cubicBezTo>
                  <a:lnTo>
                    <a:pt x="2906776" y="1406906"/>
                  </a:lnTo>
                  <a:lnTo>
                    <a:pt x="2906776" y="1432306"/>
                  </a:lnTo>
                  <a:lnTo>
                    <a:pt x="166243" y="1432306"/>
                  </a:lnTo>
                  <a:lnTo>
                    <a:pt x="166243" y="1406906"/>
                  </a:lnTo>
                  <a:lnTo>
                    <a:pt x="166243" y="1432306"/>
                  </a:lnTo>
                  <a:cubicBezTo>
                    <a:pt x="74930" y="1432306"/>
                    <a:pt x="0" y="1359535"/>
                    <a:pt x="0" y="1268730"/>
                  </a:cubicBezTo>
                  <a:lnTo>
                    <a:pt x="0" y="163576"/>
                  </a:lnTo>
                  <a:lnTo>
                    <a:pt x="25400" y="163576"/>
                  </a:lnTo>
                  <a:lnTo>
                    <a:pt x="0" y="163576"/>
                  </a:lnTo>
                  <a:moveTo>
                    <a:pt x="50800" y="163576"/>
                  </a:moveTo>
                  <a:lnTo>
                    <a:pt x="50800" y="1268730"/>
                  </a:lnTo>
                  <a:lnTo>
                    <a:pt x="25400" y="1268730"/>
                  </a:lnTo>
                  <a:lnTo>
                    <a:pt x="50800" y="1268730"/>
                  </a:lnTo>
                  <a:cubicBezTo>
                    <a:pt x="50800" y="1330579"/>
                    <a:pt x="101981" y="1381506"/>
                    <a:pt x="166243" y="1381506"/>
                  </a:cubicBezTo>
                  <a:lnTo>
                    <a:pt x="2906776" y="1381506"/>
                  </a:lnTo>
                  <a:cubicBezTo>
                    <a:pt x="2971038" y="1381506"/>
                    <a:pt x="3022219" y="1330579"/>
                    <a:pt x="3022219" y="1268730"/>
                  </a:cubicBezTo>
                  <a:lnTo>
                    <a:pt x="3022219" y="163576"/>
                  </a:lnTo>
                  <a:cubicBezTo>
                    <a:pt x="3022219" y="101727"/>
                    <a:pt x="2971038" y="50800"/>
                    <a:pt x="2906776" y="50800"/>
                  </a:cubicBezTo>
                  <a:lnTo>
                    <a:pt x="166243" y="50800"/>
                  </a:lnTo>
                  <a:lnTo>
                    <a:pt x="166243" y="25400"/>
                  </a:lnTo>
                  <a:lnTo>
                    <a:pt x="166243" y="50800"/>
                  </a:lnTo>
                  <a:cubicBezTo>
                    <a:pt x="101981" y="50800"/>
                    <a:pt x="50800" y="101727"/>
                    <a:pt x="50800" y="163576"/>
                  </a:cubicBezTo>
                  <a:close/>
                </a:path>
              </a:pathLst>
            </a:custGeom>
            <a:solidFill>
              <a:srgbClr val="70C573"/>
            </a:solidFill>
          </p:spPr>
        </p:sp>
      </p:grpSp>
      <p:grpSp>
        <p:nvGrpSpPr>
          <p:cNvPr name="Group 26" id="26"/>
          <p:cNvGrpSpPr/>
          <p:nvPr/>
        </p:nvGrpSpPr>
        <p:grpSpPr>
          <a:xfrm rot="0">
            <a:off x="6808046" y="5974076"/>
            <a:ext cx="2244119" cy="1013532"/>
            <a:chOff x="0" y="0"/>
            <a:chExt cx="2992158" cy="1351376"/>
          </a:xfrm>
        </p:grpSpPr>
        <p:sp>
          <p:nvSpPr>
            <p:cNvPr name="Freeform 27" id="27"/>
            <p:cNvSpPr/>
            <p:nvPr/>
          </p:nvSpPr>
          <p:spPr>
            <a:xfrm flipH="false" flipV="false" rot="0">
              <a:off x="0" y="0"/>
              <a:ext cx="2992158" cy="1351376"/>
            </a:xfrm>
            <a:custGeom>
              <a:avLst/>
              <a:gdLst/>
              <a:ahLst/>
              <a:cxnLst/>
              <a:rect r="r" b="b" t="t" l="l"/>
              <a:pathLst>
                <a:path h="1351376" w="2992158">
                  <a:moveTo>
                    <a:pt x="0" y="0"/>
                  </a:moveTo>
                  <a:lnTo>
                    <a:pt x="2992158" y="0"/>
                  </a:lnTo>
                  <a:lnTo>
                    <a:pt x="2992158" y="1351376"/>
                  </a:lnTo>
                  <a:lnTo>
                    <a:pt x="0" y="1351376"/>
                  </a:lnTo>
                  <a:close/>
                </a:path>
              </a:pathLst>
            </a:custGeom>
            <a:solidFill>
              <a:srgbClr val="000000">
                <a:alpha val="0"/>
              </a:srgbClr>
            </a:solidFill>
          </p:spPr>
        </p:sp>
        <p:sp>
          <p:nvSpPr>
            <p:cNvPr name="TextBox 28" id="28"/>
            <p:cNvSpPr txBox="true"/>
            <p:nvPr/>
          </p:nvSpPr>
          <p:spPr>
            <a:xfrm>
              <a:off x="0" y="-19050"/>
              <a:ext cx="2992158" cy="1370426"/>
            </a:xfrm>
            <a:prstGeom prst="rect">
              <a:avLst/>
            </a:prstGeom>
          </p:spPr>
          <p:txBody>
            <a:bodyPr anchor="ctr" rtlCol="false" tIns="0" lIns="0" bIns="0" rIns="0"/>
            <a:lstStyle/>
            <a:p>
              <a:pPr algn="ctr" marL="0" indent="0" lvl="0">
                <a:lnSpc>
                  <a:spcPts val="1944"/>
                </a:lnSpc>
              </a:pPr>
              <a:r>
                <a:rPr lang="en-US" sz="1800">
                  <a:solidFill>
                    <a:srgbClr val="000000"/>
                  </a:solidFill>
                  <a:latin typeface="Arial"/>
                  <a:ea typeface="Arial"/>
                  <a:cs typeface="Arial"/>
                  <a:sym typeface="Arial"/>
                </a:rPr>
                <a:t>Schimbarea comportamentului în alegerile de călătorie</a:t>
              </a:r>
            </a:p>
          </p:txBody>
        </p:sp>
      </p:grpSp>
      <p:grpSp>
        <p:nvGrpSpPr>
          <p:cNvPr name="Group 29" id="29"/>
          <p:cNvGrpSpPr/>
          <p:nvPr/>
        </p:nvGrpSpPr>
        <p:grpSpPr>
          <a:xfrm rot="0">
            <a:off x="9127922" y="5684697"/>
            <a:ext cx="2722363" cy="1074225"/>
            <a:chOff x="0" y="0"/>
            <a:chExt cx="3629818" cy="1432300"/>
          </a:xfrm>
        </p:grpSpPr>
        <p:sp>
          <p:nvSpPr>
            <p:cNvPr name="Freeform 30" id="30"/>
            <p:cNvSpPr/>
            <p:nvPr/>
          </p:nvSpPr>
          <p:spPr>
            <a:xfrm flipH="false" flipV="false" rot="0">
              <a:off x="25400" y="25400"/>
              <a:ext cx="3578987" cy="1381506"/>
            </a:xfrm>
            <a:custGeom>
              <a:avLst/>
              <a:gdLst/>
              <a:ahLst/>
              <a:cxnLst/>
              <a:rect r="r" b="b" t="t" l="l"/>
              <a:pathLst>
                <a:path h="1381506" w="3578987">
                  <a:moveTo>
                    <a:pt x="0" y="0"/>
                  </a:moveTo>
                  <a:lnTo>
                    <a:pt x="3014091" y="0"/>
                  </a:lnTo>
                  <a:lnTo>
                    <a:pt x="3578987" y="690753"/>
                  </a:lnTo>
                  <a:lnTo>
                    <a:pt x="3014091" y="1381506"/>
                  </a:lnTo>
                  <a:lnTo>
                    <a:pt x="0" y="1381506"/>
                  </a:lnTo>
                  <a:lnTo>
                    <a:pt x="564896" y="690753"/>
                  </a:lnTo>
                  <a:close/>
                </a:path>
              </a:pathLst>
            </a:custGeom>
            <a:solidFill>
              <a:srgbClr val="70C573"/>
            </a:solidFill>
          </p:spPr>
        </p:sp>
        <p:sp>
          <p:nvSpPr>
            <p:cNvPr name="Freeform 31" id="31"/>
            <p:cNvSpPr/>
            <p:nvPr/>
          </p:nvSpPr>
          <p:spPr>
            <a:xfrm flipH="false" flipV="false" rot="0">
              <a:off x="-1778" y="0"/>
              <a:ext cx="3633470" cy="1432179"/>
            </a:xfrm>
            <a:custGeom>
              <a:avLst/>
              <a:gdLst/>
              <a:ahLst/>
              <a:cxnLst/>
              <a:rect r="r" b="b" t="t" l="l"/>
              <a:pathLst>
                <a:path h="1432179" w="3633470">
                  <a:moveTo>
                    <a:pt x="27178" y="0"/>
                  </a:moveTo>
                  <a:lnTo>
                    <a:pt x="3041269" y="0"/>
                  </a:lnTo>
                  <a:cubicBezTo>
                    <a:pt x="3048889" y="0"/>
                    <a:pt x="3056128" y="3429"/>
                    <a:pt x="3060954" y="9271"/>
                  </a:cubicBezTo>
                  <a:lnTo>
                    <a:pt x="3625850" y="700024"/>
                  </a:lnTo>
                  <a:cubicBezTo>
                    <a:pt x="3633470" y="709422"/>
                    <a:pt x="3633470" y="722884"/>
                    <a:pt x="3625850" y="732155"/>
                  </a:cubicBezTo>
                  <a:lnTo>
                    <a:pt x="3060954" y="1422908"/>
                  </a:lnTo>
                  <a:cubicBezTo>
                    <a:pt x="3056128" y="1428750"/>
                    <a:pt x="3048889" y="1432179"/>
                    <a:pt x="3041269" y="1432179"/>
                  </a:cubicBezTo>
                  <a:lnTo>
                    <a:pt x="27178" y="1432179"/>
                  </a:lnTo>
                  <a:cubicBezTo>
                    <a:pt x="17399" y="1432179"/>
                    <a:pt x="8382" y="1426464"/>
                    <a:pt x="4191" y="1417701"/>
                  </a:cubicBezTo>
                  <a:cubicBezTo>
                    <a:pt x="0" y="1408938"/>
                    <a:pt x="1270" y="1398397"/>
                    <a:pt x="7493" y="1390777"/>
                  </a:cubicBezTo>
                  <a:lnTo>
                    <a:pt x="572389" y="700024"/>
                  </a:lnTo>
                  <a:lnTo>
                    <a:pt x="592074" y="716153"/>
                  </a:lnTo>
                  <a:lnTo>
                    <a:pt x="572389" y="732282"/>
                  </a:lnTo>
                  <a:lnTo>
                    <a:pt x="7493" y="41529"/>
                  </a:lnTo>
                  <a:cubicBezTo>
                    <a:pt x="1270" y="33909"/>
                    <a:pt x="0" y="23495"/>
                    <a:pt x="4191" y="14605"/>
                  </a:cubicBezTo>
                  <a:cubicBezTo>
                    <a:pt x="8382" y="5715"/>
                    <a:pt x="17399" y="0"/>
                    <a:pt x="27178" y="0"/>
                  </a:cubicBezTo>
                  <a:moveTo>
                    <a:pt x="27178" y="50800"/>
                  </a:moveTo>
                  <a:lnTo>
                    <a:pt x="27178" y="25400"/>
                  </a:lnTo>
                  <a:lnTo>
                    <a:pt x="46863" y="9271"/>
                  </a:lnTo>
                  <a:lnTo>
                    <a:pt x="611759" y="700024"/>
                  </a:lnTo>
                  <a:cubicBezTo>
                    <a:pt x="619379" y="709422"/>
                    <a:pt x="619379" y="722884"/>
                    <a:pt x="611759" y="732155"/>
                  </a:cubicBezTo>
                  <a:lnTo>
                    <a:pt x="46863" y="1423035"/>
                  </a:lnTo>
                  <a:lnTo>
                    <a:pt x="27178" y="1406906"/>
                  </a:lnTo>
                  <a:lnTo>
                    <a:pt x="27178" y="1381506"/>
                  </a:lnTo>
                  <a:lnTo>
                    <a:pt x="3041269" y="1381506"/>
                  </a:lnTo>
                  <a:lnTo>
                    <a:pt x="3041269" y="1406906"/>
                  </a:lnTo>
                  <a:lnTo>
                    <a:pt x="3021584" y="1390777"/>
                  </a:lnTo>
                  <a:lnTo>
                    <a:pt x="3586480" y="700024"/>
                  </a:lnTo>
                  <a:lnTo>
                    <a:pt x="3606165" y="716153"/>
                  </a:lnTo>
                  <a:lnTo>
                    <a:pt x="3586480" y="732282"/>
                  </a:lnTo>
                  <a:lnTo>
                    <a:pt x="3021584" y="41529"/>
                  </a:lnTo>
                  <a:lnTo>
                    <a:pt x="3041269" y="25400"/>
                  </a:lnTo>
                  <a:lnTo>
                    <a:pt x="3041269" y="50800"/>
                  </a:lnTo>
                  <a:lnTo>
                    <a:pt x="27178" y="50800"/>
                  </a:lnTo>
                  <a:close/>
                </a:path>
              </a:pathLst>
            </a:custGeom>
            <a:solidFill>
              <a:srgbClr val="F2F2F2"/>
            </a:solidFill>
          </p:spPr>
        </p:sp>
      </p:grpSp>
      <p:grpSp>
        <p:nvGrpSpPr>
          <p:cNvPr name="Group 32" id="32"/>
          <p:cNvGrpSpPr/>
          <p:nvPr/>
        </p:nvGrpSpPr>
        <p:grpSpPr>
          <a:xfrm rot="0">
            <a:off x="9843726" y="5943729"/>
            <a:ext cx="2304812" cy="1074225"/>
            <a:chOff x="0" y="0"/>
            <a:chExt cx="3073082" cy="1432300"/>
          </a:xfrm>
        </p:grpSpPr>
        <p:sp>
          <p:nvSpPr>
            <p:cNvPr name="Freeform 33" id="33"/>
            <p:cNvSpPr/>
            <p:nvPr/>
          </p:nvSpPr>
          <p:spPr>
            <a:xfrm flipH="false" flipV="false" rot="0">
              <a:off x="25400" y="25400"/>
              <a:ext cx="3022219" cy="1381506"/>
            </a:xfrm>
            <a:custGeom>
              <a:avLst/>
              <a:gdLst/>
              <a:ahLst/>
              <a:cxnLst/>
              <a:rect r="r" b="b" t="t" l="l"/>
              <a:pathLst>
                <a:path h="1381506" w="3022219">
                  <a:moveTo>
                    <a:pt x="0" y="138176"/>
                  </a:moveTo>
                  <a:cubicBezTo>
                    <a:pt x="0" y="61849"/>
                    <a:pt x="63119" y="0"/>
                    <a:pt x="140843" y="0"/>
                  </a:cubicBezTo>
                  <a:lnTo>
                    <a:pt x="2881376" y="0"/>
                  </a:lnTo>
                  <a:cubicBezTo>
                    <a:pt x="2959227" y="0"/>
                    <a:pt x="3022219" y="61849"/>
                    <a:pt x="3022219" y="138176"/>
                  </a:cubicBezTo>
                  <a:lnTo>
                    <a:pt x="3022219" y="1243330"/>
                  </a:lnTo>
                  <a:cubicBezTo>
                    <a:pt x="3022219" y="1319657"/>
                    <a:pt x="2959100" y="1381506"/>
                    <a:pt x="2881376" y="1381506"/>
                  </a:cubicBezTo>
                  <a:lnTo>
                    <a:pt x="140843" y="1381506"/>
                  </a:lnTo>
                  <a:cubicBezTo>
                    <a:pt x="63119" y="1381506"/>
                    <a:pt x="0" y="1319657"/>
                    <a:pt x="0" y="1243330"/>
                  </a:cubicBezTo>
                  <a:close/>
                </a:path>
              </a:pathLst>
            </a:custGeom>
            <a:solidFill>
              <a:srgbClr val="F2F2F2">
                <a:alpha val="80784"/>
              </a:srgbClr>
            </a:solidFill>
          </p:spPr>
        </p:sp>
        <p:sp>
          <p:nvSpPr>
            <p:cNvPr name="Freeform 34" id="34"/>
            <p:cNvSpPr/>
            <p:nvPr/>
          </p:nvSpPr>
          <p:spPr>
            <a:xfrm flipH="false" flipV="false" rot="0">
              <a:off x="0" y="0"/>
              <a:ext cx="3073019" cy="1432306"/>
            </a:xfrm>
            <a:custGeom>
              <a:avLst/>
              <a:gdLst/>
              <a:ahLst/>
              <a:cxnLst/>
              <a:rect r="r" b="b" t="t" l="l"/>
              <a:pathLst>
                <a:path h="1432306" w="3073019">
                  <a:moveTo>
                    <a:pt x="0" y="163576"/>
                  </a:moveTo>
                  <a:cubicBezTo>
                    <a:pt x="0" y="72771"/>
                    <a:pt x="74930" y="0"/>
                    <a:pt x="166243" y="0"/>
                  </a:cubicBezTo>
                  <a:lnTo>
                    <a:pt x="2906776" y="0"/>
                  </a:lnTo>
                  <a:lnTo>
                    <a:pt x="2906776" y="25400"/>
                  </a:lnTo>
                  <a:lnTo>
                    <a:pt x="2906776" y="0"/>
                  </a:lnTo>
                  <a:cubicBezTo>
                    <a:pt x="2998089" y="0"/>
                    <a:pt x="3073019" y="72771"/>
                    <a:pt x="3073019" y="163576"/>
                  </a:cubicBezTo>
                  <a:lnTo>
                    <a:pt x="3047619" y="163576"/>
                  </a:lnTo>
                  <a:lnTo>
                    <a:pt x="3073019" y="163576"/>
                  </a:lnTo>
                  <a:lnTo>
                    <a:pt x="3073019" y="1268730"/>
                  </a:lnTo>
                  <a:lnTo>
                    <a:pt x="3047619" y="1268730"/>
                  </a:lnTo>
                  <a:lnTo>
                    <a:pt x="3073019" y="1268730"/>
                  </a:lnTo>
                  <a:cubicBezTo>
                    <a:pt x="3073019" y="1359535"/>
                    <a:pt x="2998089" y="1432306"/>
                    <a:pt x="2906776" y="1432306"/>
                  </a:cubicBezTo>
                  <a:lnTo>
                    <a:pt x="2906776" y="1406906"/>
                  </a:lnTo>
                  <a:lnTo>
                    <a:pt x="2906776" y="1432306"/>
                  </a:lnTo>
                  <a:lnTo>
                    <a:pt x="166243" y="1432306"/>
                  </a:lnTo>
                  <a:lnTo>
                    <a:pt x="166243" y="1406906"/>
                  </a:lnTo>
                  <a:lnTo>
                    <a:pt x="166243" y="1432306"/>
                  </a:lnTo>
                  <a:cubicBezTo>
                    <a:pt x="74930" y="1432306"/>
                    <a:pt x="0" y="1359535"/>
                    <a:pt x="0" y="1268730"/>
                  </a:cubicBezTo>
                  <a:lnTo>
                    <a:pt x="0" y="163576"/>
                  </a:lnTo>
                  <a:lnTo>
                    <a:pt x="25400" y="163576"/>
                  </a:lnTo>
                  <a:lnTo>
                    <a:pt x="0" y="163576"/>
                  </a:lnTo>
                  <a:moveTo>
                    <a:pt x="50800" y="163576"/>
                  </a:moveTo>
                  <a:lnTo>
                    <a:pt x="50800" y="1268730"/>
                  </a:lnTo>
                  <a:lnTo>
                    <a:pt x="25400" y="1268730"/>
                  </a:lnTo>
                  <a:lnTo>
                    <a:pt x="50800" y="1268730"/>
                  </a:lnTo>
                  <a:cubicBezTo>
                    <a:pt x="50800" y="1330579"/>
                    <a:pt x="101981" y="1381506"/>
                    <a:pt x="166243" y="1381506"/>
                  </a:cubicBezTo>
                  <a:lnTo>
                    <a:pt x="2906776" y="1381506"/>
                  </a:lnTo>
                  <a:cubicBezTo>
                    <a:pt x="2971038" y="1381506"/>
                    <a:pt x="3022219" y="1330579"/>
                    <a:pt x="3022219" y="1268730"/>
                  </a:cubicBezTo>
                  <a:lnTo>
                    <a:pt x="3022219" y="163576"/>
                  </a:lnTo>
                  <a:cubicBezTo>
                    <a:pt x="3022219" y="101727"/>
                    <a:pt x="2971038" y="50800"/>
                    <a:pt x="2906776" y="50800"/>
                  </a:cubicBezTo>
                  <a:lnTo>
                    <a:pt x="166243" y="50800"/>
                  </a:lnTo>
                  <a:lnTo>
                    <a:pt x="166243" y="25400"/>
                  </a:lnTo>
                  <a:lnTo>
                    <a:pt x="166243" y="50800"/>
                  </a:lnTo>
                  <a:cubicBezTo>
                    <a:pt x="101981" y="50800"/>
                    <a:pt x="50800" y="101727"/>
                    <a:pt x="50800" y="163576"/>
                  </a:cubicBezTo>
                  <a:close/>
                </a:path>
              </a:pathLst>
            </a:custGeom>
            <a:solidFill>
              <a:srgbClr val="70C573"/>
            </a:solidFill>
          </p:spPr>
        </p:sp>
      </p:grpSp>
      <p:grpSp>
        <p:nvGrpSpPr>
          <p:cNvPr name="Group 35" id="35"/>
          <p:cNvGrpSpPr/>
          <p:nvPr/>
        </p:nvGrpSpPr>
        <p:grpSpPr>
          <a:xfrm rot="0">
            <a:off x="9874073" y="5974076"/>
            <a:ext cx="2244118" cy="1013532"/>
            <a:chOff x="0" y="0"/>
            <a:chExt cx="2992158" cy="1351376"/>
          </a:xfrm>
        </p:grpSpPr>
        <p:sp>
          <p:nvSpPr>
            <p:cNvPr name="Freeform 36" id="36"/>
            <p:cNvSpPr/>
            <p:nvPr/>
          </p:nvSpPr>
          <p:spPr>
            <a:xfrm flipH="false" flipV="false" rot="0">
              <a:off x="0" y="0"/>
              <a:ext cx="2992158" cy="1351376"/>
            </a:xfrm>
            <a:custGeom>
              <a:avLst/>
              <a:gdLst/>
              <a:ahLst/>
              <a:cxnLst/>
              <a:rect r="r" b="b" t="t" l="l"/>
              <a:pathLst>
                <a:path h="1351376" w="2992158">
                  <a:moveTo>
                    <a:pt x="0" y="0"/>
                  </a:moveTo>
                  <a:lnTo>
                    <a:pt x="2992158" y="0"/>
                  </a:lnTo>
                  <a:lnTo>
                    <a:pt x="2992158" y="1351376"/>
                  </a:lnTo>
                  <a:lnTo>
                    <a:pt x="0" y="1351376"/>
                  </a:lnTo>
                  <a:close/>
                </a:path>
              </a:pathLst>
            </a:custGeom>
            <a:solidFill>
              <a:srgbClr val="000000">
                <a:alpha val="0"/>
              </a:srgbClr>
            </a:solidFill>
          </p:spPr>
        </p:sp>
        <p:sp>
          <p:nvSpPr>
            <p:cNvPr name="TextBox 37" id="37"/>
            <p:cNvSpPr txBox="true"/>
            <p:nvPr/>
          </p:nvSpPr>
          <p:spPr>
            <a:xfrm>
              <a:off x="0" y="-19050"/>
              <a:ext cx="2992158" cy="1370426"/>
            </a:xfrm>
            <a:prstGeom prst="rect">
              <a:avLst/>
            </a:prstGeom>
          </p:spPr>
          <p:txBody>
            <a:bodyPr anchor="ctr" rtlCol="false" tIns="0" lIns="0" bIns="0" rIns="0"/>
            <a:lstStyle/>
            <a:p>
              <a:pPr algn="ctr" marL="0" indent="0" lvl="0">
                <a:lnSpc>
                  <a:spcPts val="1944"/>
                </a:lnSpc>
              </a:pPr>
              <a:r>
                <a:rPr lang="en-US" sz="1800">
                  <a:solidFill>
                    <a:srgbClr val="000000"/>
                  </a:solidFill>
                  <a:latin typeface="Arial"/>
                  <a:ea typeface="Arial"/>
                  <a:cs typeface="Arial"/>
                  <a:sym typeface="Arial"/>
                </a:rPr>
                <a:t>Cererea de infrastructură verde</a:t>
              </a:r>
            </a:p>
          </p:txBody>
        </p:sp>
      </p:grpSp>
      <p:grpSp>
        <p:nvGrpSpPr>
          <p:cNvPr name="Group 38" id="38"/>
          <p:cNvGrpSpPr/>
          <p:nvPr/>
        </p:nvGrpSpPr>
        <p:grpSpPr>
          <a:xfrm rot="0">
            <a:off x="12193948" y="5684697"/>
            <a:ext cx="2722364" cy="1074225"/>
            <a:chOff x="0" y="0"/>
            <a:chExt cx="3629818" cy="1432300"/>
          </a:xfrm>
        </p:grpSpPr>
        <p:sp>
          <p:nvSpPr>
            <p:cNvPr name="Freeform 39" id="39"/>
            <p:cNvSpPr/>
            <p:nvPr/>
          </p:nvSpPr>
          <p:spPr>
            <a:xfrm flipH="false" flipV="false" rot="0">
              <a:off x="25400" y="25400"/>
              <a:ext cx="3578987" cy="1381506"/>
            </a:xfrm>
            <a:custGeom>
              <a:avLst/>
              <a:gdLst/>
              <a:ahLst/>
              <a:cxnLst/>
              <a:rect r="r" b="b" t="t" l="l"/>
              <a:pathLst>
                <a:path h="1381506" w="3578987">
                  <a:moveTo>
                    <a:pt x="0" y="0"/>
                  </a:moveTo>
                  <a:lnTo>
                    <a:pt x="3014091" y="0"/>
                  </a:lnTo>
                  <a:lnTo>
                    <a:pt x="3578987" y="690753"/>
                  </a:lnTo>
                  <a:lnTo>
                    <a:pt x="3014091" y="1381506"/>
                  </a:lnTo>
                  <a:lnTo>
                    <a:pt x="0" y="1381506"/>
                  </a:lnTo>
                  <a:lnTo>
                    <a:pt x="564896" y="690753"/>
                  </a:lnTo>
                  <a:close/>
                </a:path>
              </a:pathLst>
            </a:custGeom>
            <a:solidFill>
              <a:srgbClr val="70C573"/>
            </a:solidFill>
          </p:spPr>
        </p:sp>
        <p:sp>
          <p:nvSpPr>
            <p:cNvPr name="Freeform 40" id="40"/>
            <p:cNvSpPr/>
            <p:nvPr/>
          </p:nvSpPr>
          <p:spPr>
            <a:xfrm flipH="false" flipV="false" rot="0">
              <a:off x="-1778" y="0"/>
              <a:ext cx="3633470" cy="1432179"/>
            </a:xfrm>
            <a:custGeom>
              <a:avLst/>
              <a:gdLst/>
              <a:ahLst/>
              <a:cxnLst/>
              <a:rect r="r" b="b" t="t" l="l"/>
              <a:pathLst>
                <a:path h="1432179" w="3633470">
                  <a:moveTo>
                    <a:pt x="27178" y="0"/>
                  </a:moveTo>
                  <a:lnTo>
                    <a:pt x="3041269" y="0"/>
                  </a:lnTo>
                  <a:cubicBezTo>
                    <a:pt x="3048889" y="0"/>
                    <a:pt x="3056128" y="3429"/>
                    <a:pt x="3060954" y="9271"/>
                  </a:cubicBezTo>
                  <a:lnTo>
                    <a:pt x="3625850" y="700024"/>
                  </a:lnTo>
                  <a:cubicBezTo>
                    <a:pt x="3633470" y="709422"/>
                    <a:pt x="3633470" y="722884"/>
                    <a:pt x="3625850" y="732155"/>
                  </a:cubicBezTo>
                  <a:lnTo>
                    <a:pt x="3060954" y="1422908"/>
                  </a:lnTo>
                  <a:cubicBezTo>
                    <a:pt x="3056128" y="1428750"/>
                    <a:pt x="3048889" y="1432179"/>
                    <a:pt x="3041269" y="1432179"/>
                  </a:cubicBezTo>
                  <a:lnTo>
                    <a:pt x="27178" y="1432179"/>
                  </a:lnTo>
                  <a:cubicBezTo>
                    <a:pt x="17399" y="1432179"/>
                    <a:pt x="8382" y="1426464"/>
                    <a:pt x="4191" y="1417701"/>
                  </a:cubicBezTo>
                  <a:cubicBezTo>
                    <a:pt x="0" y="1408938"/>
                    <a:pt x="1270" y="1398397"/>
                    <a:pt x="7493" y="1390777"/>
                  </a:cubicBezTo>
                  <a:lnTo>
                    <a:pt x="572389" y="700024"/>
                  </a:lnTo>
                  <a:lnTo>
                    <a:pt x="592074" y="716153"/>
                  </a:lnTo>
                  <a:lnTo>
                    <a:pt x="572389" y="732282"/>
                  </a:lnTo>
                  <a:lnTo>
                    <a:pt x="7493" y="41529"/>
                  </a:lnTo>
                  <a:cubicBezTo>
                    <a:pt x="1270" y="33909"/>
                    <a:pt x="0" y="23495"/>
                    <a:pt x="4191" y="14605"/>
                  </a:cubicBezTo>
                  <a:cubicBezTo>
                    <a:pt x="8382" y="5715"/>
                    <a:pt x="17399" y="0"/>
                    <a:pt x="27178" y="0"/>
                  </a:cubicBezTo>
                  <a:moveTo>
                    <a:pt x="27178" y="50800"/>
                  </a:moveTo>
                  <a:lnTo>
                    <a:pt x="27178" y="25400"/>
                  </a:lnTo>
                  <a:lnTo>
                    <a:pt x="46863" y="9271"/>
                  </a:lnTo>
                  <a:lnTo>
                    <a:pt x="611759" y="700024"/>
                  </a:lnTo>
                  <a:cubicBezTo>
                    <a:pt x="619379" y="709422"/>
                    <a:pt x="619379" y="722884"/>
                    <a:pt x="611759" y="732155"/>
                  </a:cubicBezTo>
                  <a:lnTo>
                    <a:pt x="46863" y="1423035"/>
                  </a:lnTo>
                  <a:lnTo>
                    <a:pt x="27178" y="1406906"/>
                  </a:lnTo>
                  <a:lnTo>
                    <a:pt x="27178" y="1381506"/>
                  </a:lnTo>
                  <a:lnTo>
                    <a:pt x="3041269" y="1381506"/>
                  </a:lnTo>
                  <a:lnTo>
                    <a:pt x="3041269" y="1406906"/>
                  </a:lnTo>
                  <a:lnTo>
                    <a:pt x="3021584" y="1390777"/>
                  </a:lnTo>
                  <a:lnTo>
                    <a:pt x="3586480" y="700024"/>
                  </a:lnTo>
                  <a:lnTo>
                    <a:pt x="3606165" y="716153"/>
                  </a:lnTo>
                  <a:lnTo>
                    <a:pt x="3586480" y="732282"/>
                  </a:lnTo>
                  <a:lnTo>
                    <a:pt x="3021584" y="41529"/>
                  </a:lnTo>
                  <a:lnTo>
                    <a:pt x="3041269" y="25400"/>
                  </a:lnTo>
                  <a:lnTo>
                    <a:pt x="3041269" y="50800"/>
                  </a:lnTo>
                  <a:lnTo>
                    <a:pt x="27178" y="50800"/>
                  </a:lnTo>
                  <a:close/>
                </a:path>
              </a:pathLst>
            </a:custGeom>
            <a:solidFill>
              <a:srgbClr val="F2F2F2"/>
            </a:solidFill>
          </p:spPr>
        </p:sp>
      </p:grpSp>
      <p:grpSp>
        <p:nvGrpSpPr>
          <p:cNvPr name="Group 41" id="41"/>
          <p:cNvGrpSpPr/>
          <p:nvPr/>
        </p:nvGrpSpPr>
        <p:grpSpPr>
          <a:xfrm rot="0">
            <a:off x="12909751" y="5943729"/>
            <a:ext cx="2304812" cy="1074225"/>
            <a:chOff x="0" y="0"/>
            <a:chExt cx="3073082" cy="1432300"/>
          </a:xfrm>
        </p:grpSpPr>
        <p:sp>
          <p:nvSpPr>
            <p:cNvPr name="Freeform 42" id="42"/>
            <p:cNvSpPr/>
            <p:nvPr/>
          </p:nvSpPr>
          <p:spPr>
            <a:xfrm flipH="false" flipV="false" rot="0">
              <a:off x="25400" y="25400"/>
              <a:ext cx="3022219" cy="1381506"/>
            </a:xfrm>
            <a:custGeom>
              <a:avLst/>
              <a:gdLst/>
              <a:ahLst/>
              <a:cxnLst/>
              <a:rect r="r" b="b" t="t" l="l"/>
              <a:pathLst>
                <a:path h="1381506" w="3022219">
                  <a:moveTo>
                    <a:pt x="0" y="138176"/>
                  </a:moveTo>
                  <a:cubicBezTo>
                    <a:pt x="0" y="61849"/>
                    <a:pt x="63119" y="0"/>
                    <a:pt x="140843" y="0"/>
                  </a:cubicBezTo>
                  <a:lnTo>
                    <a:pt x="2881376" y="0"/>
                  </a:lnTo>
                  <a:cubicBezTo>
                    <a:pt x="2959227" y="0"/>
                    <a:pt x="3022219" y="61849"/>
                    <a:pt x="3022219" y="138176"/>
                  </a:cubicBezTo>
                  <a:lnTo>
                    <a:pt x="3022219" y="1243330"/>
                  </a:lnTo>
                  <a:cubicBezTo>
                    <a:pt x="3022219" y="1319657"/>
                    <a:pt x="2959100" y="1381506"/>
                    <a:pt x="2881376" y="1381506"/>
                  </a:cubicBezTo>
                  <a:lnTo>
                    <a:pt x="140843" y="1381506"/>
                  </a:lnTo>
                  <a:cubicBezTo>
                    <a:pt x="63119" y="1381506"/>
                    <a:pt x="0" y="1319657"/>
                    <a:pt x="0" y="1243330"/>
                  </a:cubicBezTo>
                  <a:close/>
                </a:path>
              </a:pathLst>
            </a:custGeom>
            <a:solidFill>
              <a:srgbClr val="F2F2F2">
                <a:alpha val="80784"/>
              </a:srgbClr>
            </a:solidFill>
          </p:spPr>
        </p:sp>
        <p:sp>
          <p:nvSpPr>
            <p:cNvPr name="Freeform 43" id="43"/>
            <p:cNvSpPr/>
            <p:nvPr/>
          </p:nvSpPr>
          <p:spPr>
            <a:xfrm flipH="false" flipV="false" rot="0">
              <a:off x="0" y="0"/>
              <a:ext cx="3073019" cy="1432306"/>
            </a:xfrm>
            <a:custGeom>
              <a:avLst/>
              <a:gdLst/>
              <a:ahLst/>
              <a:cxnLst/>
              <a:rect r="r" b="b" t="t" l="l"/>
              <a:pathLst>
                <a:path h="1432306" w="3073019">
                  <a:moveTo>
                    <a:pt x="0" y="163576"/>
                  </a:moveTo>
                  <a:cubicBezTo>
                    <a:pt x="0" y="72771"/>
                    <a:pt x="74930" y="0"/>
                    <a:pt x="166243" y="0"/>
                  </a:cubicBezTo>
                  <a:lnTo>
                    <a:pt x="2906776" y="0"/>
                  </a:lnTo>
                  <a:lnTo>
                    <a:pt x="2906776" y="25400"/>
                  </a:lnTo>
                  <a:lnTo>
                    <a:pt x="2906776" y="0"/>
                  </a:lnTo>
                  <a:cubicBezTo>
                    <a:pt x="2998089" y="0"/>
                    <a:pt x="3073019" y="72771"/>
                    <a:pt x="3073019" y="163576"/>
                  </a:cubicBezTo>
                  <a:lnTo>
                    <a:pt x="3047619" y="163576"/>
                  </a:lnTo>
                  <a:lnTo>
                    <a:pt x="3073019" y="163576"/>
                  </a:lnTo>
                  <a:lnTo>
                    <a:pt x="3073019" y="1268730"/>
                  </a:lnTo>
                  <a:lnTo>
                    <a:pt x="3047619" y="1268730"/>
                  </a:lnTo>
                  <a:lnTo>
                    <a:pt x="3073019" y="1268730"/>
                  </a:lnTo>
                  <a:cubicBezTo>
                    <a:pt x="3073019" y="1359535"/>
                    <a:pt x="2998089" y="1432306"/>
                    <a:pt x="2906776" y="1432306"/>
                  </a:cubicBezTo>
                  <a:lnTo>
                    <a:pt x="2906776" y="1406906"/>
                  </a:lnTo>
                  <a:lnTo>
                    <a:pt x="2906776" y="1432306"/>
                  </a:lnTo>
                  <a:lnTo>
                    <a:pt x="166243" y="1432306"/>
                  </a:lnTo>
                  <a:lnTo>
                    <a:pt x="166243" y="1406906"/>
                  </a:lnTo>
                  <a:lnTo>
                    <a:pt x="166243" y="1432306"/>
                  </a:lnTo>
                  <a:cubicBezTo>
                    <a:pt x="74930" y="1432306"/>
                    <a:pt x="0" y="1359535"/>
                    <a:pt x="0" y="1268730"/>
                  </a:cubicBezTo>
                  <a:lnTo>
                    <a:pt x="0" y="163576"/>
                  </a:lnTo>
                  <a:lnTo>
                    <a:pt x="25400" y="163576"/>
                  </a:lnTo>
                  <a:lnTo>
                    <a:pt x="0" y="163576"/>
                  </a:lnTo>
                  <a:moveTo>
                    <a:pt x="50800" y="163576"/>
                  </a:moveTo>
                  <a:lnTo>
                    <a:pt x="50800" y="1268730"/>
                  </a:lnTo>
                  <a:lnTo>
                    <a:pt x="25400" y="1268730"/>
                  </a:lnTo>
                  <a:lnTo>
                    <a:pt x="50800" y="1268730"/>
                  </a:lnTo>
                  <a:cubicBezTo>
                    <a:pt x="50800" y="1330579"/>
                    <a:pt x="101981" y="1381506"/>
                    <a:pt x="166243" y="1381506"/>
                  </a:cubicBezTo>
                  <a:lnTo>
                    <a:pt x="2906776" y="1381506"/>
                  </a:lnTo>
                  <a:cubicBezTo>
                    <a:pt x="2971038" y="1381506"/>
                    <a:pt x="3022219" y="1330579"/>
                    <a:pt x="3022219" y="1268730"/>
                  </a:cubicBezTo>
                  <a:lnTo>
                    <a:pt x="3022219" y="163576"/>
                  </a:lnTo>
                  <a:cubicBezTo>
                    <a:pt x="3022219" y="101727"/>
                    <a:pt x="2971038" y="50800"/>
                    <a:pt x="2906776" y="50800"/>
                  </a:cubicBezTo>
                  <a:lnTo>
                    <a:pt x="166243" y="50800"/>
                  </a:lnTo>
                  <a:lnTo>
                    <a:pt x="166243" y="25400"/>
                  </a:lnTo>
                  <a:lnTo>
                    <a:pt x="166243" y="50800"/>
                  </a:lnTo>
                  <a:cubicBezTo>
                    <a:pt x="101981" y="50800"/>
                    <a:pt x="50800" y="101727"/>
                    <a:pt x="50800" y="163576"/>
                  </a:cubicBezTo>
                  <a:close/>
                </a:path>
              </a:pathLst>
            </a:custGeom>
            <a:solidFill>
              <a:srgbClr val="70C573"/>
            </a:solidFill>
          </p:spPr>
        </p:sp>
      </p:grpSp>
      <p:grpSp>
        <p:nvGrpSpPr>
          <p:cNvPr name="Group 44" id="44"/>
          <p:cNvGrpSpPr/>
          <p:nvPr/>
        </p:nvGrpSpPr>
        <p:grpSpPr>
          <a:xfrm rot="0">
            <a:off x="12940098" y="5974076"/>
            <a:ext cx="2244118" cy="1013532"/>
            <a:chOff x="0" y="0"/>
            <a:chExt cx="2992158" cy="1351376"/>
          </a:xfrm>
        </p:grpSpPr>
        <p:sp>
          <p:nvSpPr>
            <p:cNvPr name="Freeform 45" id="45"/>
            <p:cNvSpPr/>
            <p:nvPr/>
          </p:nvSpPr>
          <p:spPr>
            <a:xfrm flipH="false" flipV="false" rot="0">
              <a:off x="0" y="0"/>
              <a:ext cx="2992158" cy="1351376"/>
            </a:xfrm>
            <a:custGeom>
              <a:avLst/>
              <a:gdLst/>
              <a:ahLst/>
              <a:cxnLst/>
              <a:rect r="r" b="b" t="t" l="l"/>
              <a:pathLst>
                <a:path h="1351376" w="2992158">
                  <a:moveTo>
                    <a:pt x="0" y="0"/>
                  </a:moveTo>
                  <a:lnTo>
                    <a:pt x="2992158" y="0"/>
                  </a:lnTo>
                  <a:lnTo>
                    <a:pt x="2992158" y="1351376"/>
                  </a:lnTo>
                  <a:lnTo>
                    <a:pt x="0" y="1351376"/>
                  </a:lnTo>
                  <a:close/>
                </a:path>
              </a:pathLst>
            </a:custGeom>
            <a:solidFill>
              <a:srgbClr val="000000">
                <a:alpha val="0"/>
              </a:srgbClr>
            </a:solidFill>
          </p:spPr>
        </p:sp>
        <p:sp>
          <p:nvSpPr>
            <p:cNvPr name="TextBox 46" id="46"/>
            <p:cNvSpPr txBox="true"/>
            <p:nvPr/>
          </p:nvSpPr>
          <p:spPr>
            <a:xfrm>
              <a:off x="0" y="-19050"/>
              <a:ext cx="2992158" cy="1370426"/>
            </a:xfrm>
            <a:prstGeom prst="rect">
              <a:avLst/>
            </a:prstGeom>
          </p:spPr>
          <p:txBody>
            <a:bodyPr anchor="ctr" rtlCol="false" tIns="0" lIns="0" bIns="0" rIns="0"/>
            <a:lstStyle/>
            <a:p>
              <a:pPr algn="ctr" marL="0" indent="0" lvl="0">
                <a:lnSpc>
                  <a:spcPts val="1944"/>
                </a:lnSpc>
              </a:pPr>
              <a:r>
                <a:rPr lang="en-US" sz="1800">
                  <a:solidFill>
                    <a:srgbClr val="000000"/>
                  </a:solidFill>
                  <a:latin typeface="Arial"/>
                  <a:ea typeface="Arial"/>
                  <a:cs typeface="Arial"/>
                  <a:sym typeface="Arial"/>
                </a:rPr>
                <a:t>Investiții în servicii sustenabile</a:t>
              </a:r>
            </a:p>
          </p:txBody>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Evaluarea relației dintre tendință și sustenabilitate</a:t>
              </a:r>
            </a:p>
          </p:txBody>
        </p:sp>
      </p:grpSp>
      <p:graphicFrame>
        <p:nvGraphicFramePr>
          <p:cNvPr name="Table 7" id="7"/>
          <p:cNvGraphicFramePr>
            <a:graphicFrameLocks noGrp="true"/>
          </p:cNvGraphicFramePr>
          <p:nvPr/>
        </p:nvGraphicFramePr>
        <p:xfrm>
          <a:off x="2839869" y="1993094"/>
          <a:ext cx="13716000" cy="6686550"/>
        </p:xfrm>
        <a:graphic>
          <a:graphicData uri="http://schemas.openxmlformats.org/drawingml/2006/table">
            <a:tbl>
              <a:tblPr/>
              <a:tblGrid>
                <a:gridCol w="4572000"/>
                <a:gridCol w="4572000"/>
                <a:gridCol w="4572000"/>
              </a:tblGrid>
              <a:tr h="668496">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Tendinţă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Impact pozitiv</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Provocări / Riscuri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504513">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Călătorii ecologice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Modernizări ale infrastructurii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Riscul de greenwashing sau de supraevaluare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504513">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Nomadismul digital</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Ședere mai lungă, implicare locală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Presiune asupra locuințelor și serviciilor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504513">
                <a:tc>
                  <a:txBody>
                    <a:bodyPr anchor="t" rtlCol="false"/>
                    <a:lstStyle/>
                    <a:p>
                      <a:pPr algn="ctr">
                        <a:lnSpc>
                          <a:spcPts val="2520"/>
                        </a:lnSpc>
                        <a:defRPr/>
                      </a:pPr>
                      <a:endParaRPr lang="en-US" sz="1100"/>
                    </a:p>
                    <a:p>
                      <a:pPr algn="ctr" marL="0" indent="0" lvl="0">
                        <a:lnSpc>
                          <a:spcPts val="2520"/>
                        </a:lnSpc>
                        <a:spcBef>
                          <a:spcPct val="0"/>
                        </a:spcBef>
                      </a:pPr>
                      <a:r>
                        <a:rPr lang="en-US" b="true" sz="2100">
                          <a:solidFill>
                            <a:srgbClr val="2C2C2C"/>
                          </a:solidFill>
                          <a:latin typeface="Arial Bold"/>
                          <a:ea typeface="Arial Bold"/>
                          <a:cs typeface="Arial Bold"/>
                          <a:sym typeface="Arial Bold"/>
                        </a:rPr>
                        <a:t>Turism prin v</a:t>
                      </a:r>
                      <a:r>
                        <a:rPr lang="en-US" b="true" sz="2100" strike="noStrike" u="none">
                          <a:solidFill>
                            <a:srgbClr val="2C2C2C"/>
                          </a:solidFill>
                          <a:latin typeface="Arial Bold"/>
                          <a:ea typeface="Arial Bold"/>
                          <a:cs typeface="Arial Bold"/>
                          <a:sym typeface="Arial Bold"/>
                        </a:rPr>
                        <a:t>oluntariat</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Schimb cultural, sprijin comunitar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Necesită cadre etice și supraveghere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504513">
                <a:tc>
                  <a:txBody>
                    <a:bodyPr anchor="t" rtlCol="false"/>
                    <a:lstStyle/>
                    <a:p>
                      <a:pPr algn="ctr"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Turismul bazat pe comunitate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Conservarea culturii, stimularea afacerilor locale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Necesită un echilibru atent între turiști și localnici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Riscul supraturismului în contexte sustenabile</a:t>
              </a:r>
            </a:p>
          </p:txBody>
        </p:sp>
      </p:grpSp>
      <p:sp>
        <p:nvSpPr>
          <p:cNvPr name="TextBox 7" id="7"/>
          <p:cNvSpPr txBox="true"/>
          <p:nvPr/>
        </p:nvSpPr>
        <p:spPr>
          <a:xfrm rot="0">
            <a:off x="727779" y="2966004"/>
            <a:ext cx="5456890" cy="5915025"/>
          </a:xfrm>
          <a:prstGeom prst="rect">
            <a:avLst/>
          </a:prstGeom>
        </p:spPr>
        <p:txBody>
          <a:bodyPr anchor="t" rtlCol="false" tIns="0" lIns="0" bIns="0" rIns="0">
            <a:spAutoFit/>
          </a:bodyPr>
          <a:lstStyle/>
          <a:p>
            <a:pPr algn="l" marL="0" indent="0" lvl="0">
              <a:lnSpc>
                <a:spcPts val="3118"/>
              </a:lnSpc>
            </a:pPr>
            <a:r>
              <a:rPr lang="en-US" sz="2598">
                <a:solidFill>
                  <a:srgbClr val="000000"/>
                </a:solidFill>
                <a:latin typeface="Arial"/>
                <a:ea typeface="Arial"/>
                <a:cs typeface="Arial"/>
                <a:sym typeface="Arial"/>
              </a:rPr>
              <a:t>Cererea de turism durabil poate duce uneori la </a:t>
            </a:r>
            <a:r>
              <a:rPr lang="en-US" b="true" sz="2598">
                <a:solidFill>
                  <a:srgbClr val="000000"/>
                </a:solidFill>
                <a:latin typeface="Arial Bold"/>
                <a:ea typeface="Arial Bold"/>
                <a:cs typeface="Arial Bold"/>
                <a:sym typeface="Arial Bold"/>
              </a:rPr>
              <a:t>supraturism</a:t>
            </a:r>
            <a:r>
              <a:rPr lang="en-US" sz="2598">
                <a:solidFill>
                  <a:srgbClr val="000000"/>
                </a:solidFill>
                <a:latin typeface="Arial"/>
                <a:ea typeface="Arial"/>
                <a:cs typeface="Arial"/>
                <a:sym typeface="Arial"/>
              </a:rPr>
              <a:t>, unde afluxul de vizitatori copleșește resursele și ecosistemele locale, contracarând eforturile de sustenabilitate. De exemplu, destinațiile populare care se confruntă cu o creștere rapidă a ecoturismului se pot confrunta cu provocări precum degradarea habitatului și presiunea asupra infrastructurii locale. Acest paradox subliniază necesitatea unor practici de management durabil care să echilibreze creșterea turismului cu conservarea mediului.</a:t>
            </a:r>
          </a:p>
        </p:txBody>
      </p:sp>
      <p:grpSp>
        <p:nvGrpSpPr>
          <p:cNvPr name="Group 8" id="8"/>
          <p:cNvGrpSpPr>
            <a:grpSpLocks noChangeAspect="true"/>
          </p:cNvGrpSpPr>
          <p:nvPr/>
        </p:nvGrpSpPr>
        <p:grpSpPr>
          <a:xfrm rot="0">
            <a:off x="6451022" y="2574687"/>
            <a:ext cx="11836978" cy="7712313"/>
            <a:chOff x="0" y="0"/>
            <a:chExt cx="15782638" cy="10283084"/>
          </a:xfrm>
        </p:grpSpPr>
        <p:sp>
          <p:nvSpPr>
            <p:cNvPr name="Freeform 9" id="9"/>
            <p:cNvSpPr/>
            <p:nvPr/>
          </p:nvSpPr>
          <p:spPr>
            <a:xfrm flipH="false" flipV="false" rot="0">
              <a:off x="0" y="0"/>
              <a:ext cx="15782671" cy="10283063"/>
            </a:xfrm>
            <a:custGeom>
              <a:avLst/>
              <a:gdLst/>
              <a:ahLst/>
              <a:cxnLst/>
              <a:rect r="r" b="b" t="t" l="l"/>
              <a:pathLst>
                <a:path h="10283063" w="15782671">
                  <a:moveTo>
                    <a:pt x="0" y="0"/>
                  </a:moveTo>
                  <a:lnTo>
                    <a:pt x="15782671" y="0"/>
                  </a:lnTo>
                  <a:lnTo>
                    <a:pt x="15782671" y="10283063"/>
                  </a:lnTo>
                  <a:lnTo>
                    <a:pt x="0" y="10283063"/>
                  </a:lnTo>
                  <a:lnTo>
                    <a:pt x="0" y="0"/>
                  </a:lnTo>
                  <a:close/>
                </a:path>
              </a:pathLst>
            </a:custGeom>
            <a:blipFill>
              <a:blip r:embed="rId3"/>
              <a:stretch>
                <a:fillRect l="0" t="0" r="-7139" b="-9626"/>
              </a:stretch>
            </a:blip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Prognoză pentru o planificare turistică mai inteligentă</a:t>
              </a:r>
            </a:p>
          </p:txBody>
        </p:sp>
      </p:grpSp>
      <p:grpSp>
        <p:nvGrpSpPr>
          <p:cNvPr name="Group 7" id="7"/>
          <p:cNvGrpSpPr/>
          <p:nvPr/>
        </p:nvGrpSpPr>
        <p:grpSpPr>
          <a:xfrm rot="0">
            <a:off x="562592" y="2473496"/>
            <a:ext cx="4466608" cy="2661217"/>
            <a:chOff x="0" y="0"/>
            <a:chExt cx="5955478" cy="3548289"/>
          </a:xfrm>
        </p:grpSpPr>
        <p:sp>
          <p:nvSpPr>
            <p:cNvPr name="Freeform 8" id="8"/>
            <p:cNvSpPr/>
            <p:nvPr/>
          </p:nvSpPr>
          <p:spPr>
            <a:xfrm flipH="false" flipV="false" rot="0">
              <a:off x="0" y="0"/>
              <a:ext cx="5955478" cy="3548289"/>
            </a:xfrm>
            <a:custGeom>
              <a:avLst/>
              <a:gdLst/>
              <a:ahLst/>
              <a:cxnLst/>
              <a:rect r="r" b="b" t="t" l="l"/>
              <a:pathLst>
                <a:path h="3548289" w="5955478">
                  <a:moveTo>
                    <a:pt x="0" y="0"/>
                  </a:moveTo>
                  <a:lnTo>
                    <a:pt x="5955478" y="0"/>
                  </a:lnTo>
                  <a:lnTo>
                    <a:pt x="5955478" y="3548289"/>
                  </a:lnTo>
                  <a:lnTo>
                    <a:pt x="0" y="3548289"/>
                  </a:lnTo>
                  <a:close/>
                </a:path>
              </a:pathLst>
            </a:custGeom>
            <a:solidFill>
              <a:srgbClr val="000000">
                <a:alpha val="0"/>
              </a:srgbClr>
            </a:solidFill>
          </p:spPr>
        </p:sp>
        <p:sp>
          <p:nvSpPr>
            <p:cNvPr name="TextBox 9" id="9"/>
            <p:cNvSpPr txBox="true"/>
            <p:nvPr/>
          </p:nvSpPr>
          <p:spPr>
            <a:xfrm>
              <a:off x="0" y="-19050"/>
              <a:ext cx="5955478" cy="3567339"/>
            </a:xfrm>
            <a:prstGeom prst="rect">
              <a:avLst/>
            </a:prstGeom>
          </p:spPr>
          <p:txBody>
            <a:bodyPr anchor="ctr" rtlCol="false" tIns="0" lIns="0" bIns="0" rIns="0"/>
            <a:lstStyle/>
            <a:p>
              <a:pPr algn="l" marL="0" indent="0" lvl="0">
                <a:lnSpc>
                  <a:spcPts val="3888"/>
                </a:lnSpc>
              </a:pPr>
              <a:r>
                <a:rPr lang="en-US" b="true" sz="3600">
                  <a:solidFill>
                    <a:srgbClr val="A56793"/>
                  </a:solidFill>
                  <a:latin typeface="Calibri (MS) Bold"/>
                  <a:ea typeface="Calibri (MS) Bold"/>
                  <a:cs typeface="Calibri (MS) Bold"/>
                  <a:sym typeface="Calibri (MS) Bold"/>
                </a:rPr>
                <a:t>A previziona nu înseamnă a ghici viitorul. Este vorba despre a te pregăti pentru el.</a:t>
              </a:r>
            </a:p>
          </p:txBody>
        </p:sp>
      </p:grpSp>
      <p:grpSp>
        <p:nvGrpSpPr>
          <p:cNvPr name="Group 10" id="10"/>
          <p:cNvGrpSpPr/>
          <p:nvPr/>
        </p:nvGrpSpPr>
        <p:grpSpPr>
          <a:xfrm rot="0">
            <a:off x="7727756" y="1516348"/>
            <a:ext cx="8069506" cy="8069506"/>
            <a:chOff x="0" y="0"/>
            <a:chExt cx="10759342" cy="10759342"/>
          </a:xfrm>
        </p:grpSpPr>
        <p:sp>
          <p:nvSpPr>
            <p:cNvPr name="Freeform 11" id="11"/>
            <p:cNvSpPr/>
            <p:nvPr/>
          </p:nvSpPr>
          <p:spPr>
            <a:xfrm flipH="false" flipV="false" rot="0">
              <a:off x="-171958" y="621665"/>
              <a:ext cx="10785094" cy="10141458"/>
            </a:xfrm>
            <a:custGeom>
              <a:avLst/>
              <a:gdLst/>
              <a:ahLst/>
              <a:cxnLst/>
              <a:rect r="r" b="b" t="t" l="l"/>
              <a:pathLst>
                <a:path h="10141458" w="10785094">
                  <a:moveTo>
                    <a:pt x="7269353" y="0"/>
                  </a:moveTo>
                  <a:cubicBezTo>
                    <a:pt x="9422384" y="777240"/>
                    <a:pt x="10785094" y="2903347"/>
                    <a:pt x="10592181" y="5184267"/>
                  </a:cubicBezTo>
                  <a:cubicBezTo>
                    <a:pt x="10399269" y="7465187"/>
                    <a:pt x="8698738" y="9332214"/>
                    <a:pt x="6445758" y="9736836"/>
                  </a:cubicBezTo>
                  <a:cubicBezTo>
                    <a:pt x="4192778" y="10141458"/>
                    <a:pt x="1948942" y="8982837"/>
                    <a:pt x="974471" y="6911594"/>
                  </a:cubicBezTo>
                  <a:cubicBezTo>
                    <a:pt x="0" y="4840350"/>
                    <a:pt x="537718" y="2372995"/>
                    <a:pt x="2285619" y="895096"/>
                  </a:cubicBezTo>
                  <a:lnTo>
                    <a:pt x="2102104" y="633222"/>
                  </a:lnTo>
                  <a:lnTo>
                    <a:pt x="2819400" y="860044"/>
                  </a:lnTo>
                  <a:lnTo>
                    <a:pt x="2813177" y="1647698"/>
                  </a:lnTo>
                  <a:lnTo>
                    <a:pt x="2629662" y="1385951"/>
                  </a:lnTo>
                  <a:cubicBezTo>
                    <a:pt x="1107567" y="2704719"/>
                    <a:pt x="657606" y="4879848"/>
                    <a:pt x="1531620" y="6694297"/>
                  </a:cubicBezTo>
                  <a:cubicBezTo>
                    <a:pt x="2405634" y="8508746"/>
                    <a:pt x="4386834" y="9512935"/>
                    <a:pt x="6367018" y="9144889"/>
                  </a:cubicBezTo>
                  <a:cubicBezTo>
                    <a:pt x="8347202" y="8776843"/>
                    <a:pt x="9835261" y="7127875"/>
                    <a:pt x="9998837" y="5120513"/>
                  </a:cubicBezTo>
                  <a:cubicBezTo>
                    <a:pt x="10162413" y="3113151"/>
                    <a:pt x="8961120" y="1244981"/>
                    <a:pt x="7066788" y="561086"/>
                  </a:cubicBezTo>
                  <a:close/>
                </a:path>
              </a:pathLst>
            </a:custGeom>
            <a:solidFill>
              <a:srgbClr val="D5EAD5"/>
            </a:solidFill>
          </p:spPr>
        </p:sp>
      </p:grpSp>
      <p:grpSp>
        <p:nvGrpSpPr>
          <p:cNvPr name="Group 12" id="12"/>
          <p:cNvGrpSpPr/>
          <p:nvPr/>
        </p:nvGrpSpPr>
        <p:grpSpPr>
          <a:xfrm rot="0">
            <a:off x="9847389" y="1548768"/>
            <a:ext cx="3830240" cy="1934169"/>
            <a:chOff x="0" y="0"/>
            <a:chExt cx="5106986" cy="2578892"/>
          </a:xfrm>
        </p:grpSpPr>
        <p:sp>
          <p:nvSpPr>
            <p:cNvPr name="Freeform 13" id="13"/>
            <p:cNvSpPr/>
            <p:nvPr/>
          </p:nvSpPr>
          <p:spPr>
            <a:xfrm flipH="false" flipV="false" rot="0">
              <a:off x="25400" y="25400"/>
              <a:ext cx="5056251" cy="2528062"/>
            </a:xfrm>
            <a:custGeom>
              <a:avLst/>
              <a:gdLst/>
              <a:ahLst/>
              <a:cxnLst/>
              <a:rect r="r" b="b" t="t" l="l"/>
              <a:pathLst>
                <a:path h="2528062" w="5056251">
                  <a:moveTo>
                    <a:pt x="0" y="421386"/>
                  </a:moveTo>
                  <a:cubicBezTo>
                    <a:pt x="0" y="188595"/>
                    <a:pt x="190500" y="0"/>
                    <a:pt x="425577" y="0"/>
                  </a:cubicBezTo>
                  <a:lnTo>
                    <a:pt x="4630674" y="0"/>
                  </a:lnTo>
                  <a:cubicBezTo>
                    <a:pt x="4865751" y="0"/>
                    <a:pt x="5056251" y="188595"/>
                    <a:pt x="5056251" y="421386"/>
                  </a:cubicBezTo>
                  <a:lnTo>
                    <a:pt x="5056251" y="2106676"/>
                  </a:lnTo>
                  <a:cubicBezTo>
                    <a:pt x="5056251" y="2339340"/>
                    <a:pt x="4865751" y="2528062"/>
                    <a:pt x="4630674" y="2528062"/>
                  </a:cubicBezTo>
                  <a:lnTo>
                    <a:pt x="425577" y="2528062"/>
                  </a:lnTo>
                  <a:cubicBezTo>
                    <a:pt x="190500" y="2528062"/>
                    <a:pt x="0" y="2339467"/>
                    <a:pt x="0" y="2106676"/>
                  </a:cubicBezTo>
                  <a:close/>
                </a:path>
              </a:pathLst>
            </a:custGeom>
            <a:solidFill>
              <a:srgbClr val="70C573"/>
            </a:solidFill>
          </p:spPr>
        </p:sp>
        <p:sp>
          <p:nvSpPr>
            <p:cNvPr name="Freeform 14" id="14"/>
            <p:cNvSpPr/>
            <p:nvPr/>
          </p:nvSpPr>
          <p:spPr>
            <a:xfrm flipH="false" flipV="false" rot="0">
              <a:off x="0" y="0"/>
              <a:ext cx="5107051" cy="2578862"/>
            </a:xfrm>
            <a:custGeom>
              <a:avLst/>
              <a:gdLst/>
              <a:ahLst/>
              <a:cxnLst/>
              <a:rect r="r" b="b" t="t" l="l"/>
              <a:pathLst>
                <a:path h="2578862" w="5107051">
                  <a:moveTo>
                    <a:pt x="0" y="446786"/>
                  </a:moveTo>
                  <a:cubicBezTo>
                    <a:pt x="0" y="199771"/>
                    <a:pt x="202184" y="0"/>
                    <a:pt x="450977" y="0"/>
                  </a:cubicBezTo>
                  <a:lnTo>
                    <a:pt x="4656074" y="0"/>
                  </a:lnTo>
                  <a:lnTo>
                    <a:pt x="4656074" y="25400"/>
                  </a:lnTo>
                  <a:lnTo>
                    <a:pt x="4656074" y="0"/>
                  </a:lnTo>
                  <a:cubicBezTo>
                    <a:pt x="4904867" y="0"/>
                    <a:pt x="5107051" y="199771"/>
                    <a:pt x="5107051" y="446786"/>
                  </a:cubicBezTo>
                  <a:lnTo>
                    <a:pt x="5081651" y="446786"/>
                  </a:lnTo>
                  <a:lnTo>
                    <a:pt x="5107051" y="446786"/>
                  </a:lnTo>
                  <a:lnTo>
                    <a:pt x="5107051" y="2132076"/>
                  </a:lnTo>
                  <a:lnTo>
                    <a:pt x="5081651" y="2132076"/>
                  </a:lnTo>
                  <a:lnTo>
                    <a:pt x="5107051" y="2132076"/>
                  </a:lnTo>
                  <a:cubicBezTo>
                    <a:pt x="5107051" y="2379091"/>
                    <a:pt x="4904867" y="2578862"/>
                    <a:pt x="4656074" y="2578862"/>
                  </a:cubicBezTo>
                  <a:lnTo>
                    <a:pt x="4656074" y="2553462"/>
                  </a:lnTo>
                  <a:lnTo>
                    <a:pt x="4656074" y="2578862"/>
                  </a:lnTo>
                  <a:lnTo>
                    <a:pt x="450977" y="2578862"/>
                  </a:lnTo>
                  <a:lnTo>
                    <a:pt x="450977" y="2553462"/>
                  </a:lnTo>
                  <a:lnTo>
                    <a:pt x="450977" y="2578862"/>
                  </a:lnTo>
                  <a:cubicBezTo>
                    <a:pt x="202184" y="2578862"/>
                    <a:pt x="0" y="2379091"/>
                    <a:pt x="0" y="2132076"/>
                  </a:cubicBezTo>
                  <a:lnTo>
                    <a:pt x="0" y="446786"/>
                  </a:lnTo>
                  <a:lnTo>
                    <a:pt x="25400" y="446786"/>
                  </a:lnTo>
                  <a:lnTo>
                    <a:pt x="0" y="446786"/>
                  </a:lnTo>
                  <a:moveTo>
                    <a:pt x="50800" y="446786"/>
                  </a:moveTo>
                  <a:lnTo>
                    <a:pt x="50800" y="2132076"/>
                  </a:lnTo>
                  <a:lnTo>
                    <a:pt x="25400" y="2132076"/>
                  </a:lnTo>
                  <a:lnTo>
                    <a:pt x="50800" y="2132076"/>
                  </a:lnTo>
                  <a:cubicBezTo>
                    <a:pt x="50800" y="2350516"/>
                    <a:pt x="229743" y="2528062"/>
                    <a:pt x="450977" y="2528062"/>
                  </a:cubicBezTo>
                  <a:lnTo>
                    <a:pt x="4656074" y="2528062"/>
                  </a:lnTo>
                  <a:cubicBezTo>
                    <a:pt x="4877308" y="2528062"/>
                    <a:pt x="5056251" y="2350516"/>
                    <a:pt x="5056251" y="2132076"/>
                  </a:cubicBezTo>
                  <a:lnTo>
                    <a:pt x="5056251" y="446786"/>
                  </a:lnTo>
                  <a:cubicBezTo>
                    <a:pt x="5056124" y="228346"/>
                    <a:pt x="4877308" y="50800"/>
                    <a:pt x="4656074" y="50800"/>
                  </a:cubicBezTo>
                  <a:lnTo>
                    <a:pt x="450977" y="50800"/>
                  </a:lnTo>
                  <a:lnTo>
                    <a:pt x="450977" y="25400"/>
                  </a:lnTo>
                  <a:lnTo>
                    <a:pt x="450977" y="50800"/>
                  </a:lnTo>
                  <a:cubicBezTo>
                    <a:pt x="229743" y="50800"/>
                    <a:pt x="50800" y="228346"/>
                    <a:pt x="50800" y="446786"/>
                  </a:cubicBezTo>
                  <a:close/>
                </a:path>
              </a:pathLst>
            </a:custGeom>
            <a:solidFill>
              <a:srgbClr val="F2F2F2"/>
            </a:solidFill>
          </p:spPr>
        </p:sp>
      </p:grpSp>
      <p:grpSp>
        <p:nvGrpSpPr>
          <p:cNvPr name="Group 15" id="15"/>
          <p:cNvGrpSpPr/>
          <p:nvPr/>
        </p:nvGrpSpPr>
        <p:grpSpPr>
          <a:xfrm rot="0">
            <a:off x="9939948" y="1641327"/>
            <a:ext cx="3645122" cy="1749051"/>
            <a:chOff x="0" y="0"/>
            <a:chExt cx="4860162" cy="2332068"/>
          </a:xfrm>
        </p:grpSpPr>
        <p:sp>
          <p:nvSpPr>
            <p:cNvPr name="Freeform 16" id="16"/>
            <p:cNvSpPr/>
            <p:nvPr/>
          </p:nvSpPr>
          <p:spPr>
            <a:xfrm flipH="false" flipV="false" rot="0">
              <a:off x="0" y="0"/>
              <a:ext cx="4860162" cy="2332068"/>
            </a:xfrm>
            <a:custGeom>
              <a:avLst/>
              <a:gdLst/>
              <a:ahLst/>
              <a:cxnLst/>
              <a:rect r="r" b="b" t="t" l="l"/>
              <a:pathLst>
                <a:path h="2332068" w="4860162">
                  <a:moveTo>
                    <a:pt x="0" y="0"/>
                  </a:moveTo>
                  <a:lnTo>
                    <a:pt x="4860162" y="0"/>
                  </a:lnTo>
                  <a:lnTo>
                    <a:pt x="4860162" y="2332068"/>
                  </a:lnTo>
                  <a:lnTo>
                    <a:pt x="0" y="2332068"/>
                  </a:lnTo>
                  <a:close/>
                </a:path>
              </a:pathLst>
            </a:custGeom>
            <a:solidFill>
              <a:srgbClr val="000000">
                <a:alpha val="0"/>
              </a:srgbClr>
            </a:solidFill>
          </p:spPr>
        </p:sp>
        <p:sp>
          <p:nvSpPr>
            <p:cNvPr name="TextBox 17" id="17"/>
            <p:cNvSpPr txBox="true"/>
            <p:nvPr/>
          </p:nvSpPr>
          <p:spPr>
            <a:xfrm>
              <a:off x="0" y="-38100"/>
              <a:ext cx="4860162" cy="2370168"/>
            </a:xfrm>
            <a:prstGeom prst="rect">
              <a:avLst/>
            </a:prstGeom>
          </p:spPr>
          <p:txBody>
            <a:bodyPr anchor="ctr" rtlCol="false" tIns="0" lIns="0" bIns="0" rIns="0"/>
            <a:lstStyle/>
            <a:p>
              <a:pPr algn="ctr" marL="0" indent="0" lvl="0">
                <a:lnSpc>
                  <a:spcPts val="3547"/>
                </a:lnSpc>
              </a:pPr>
              <a:r>
                <a:rPr lang="en-US" sz="3284">
                  <a:solidFill>
                    <a:srgbClr val="F2F2F2"/>
                  </a:solidFill>
                  <a:latin typeface="Arial"/>
                  <a:ea typeface="Arial"/>
                  <a:cs typeface="Arial"/>
                  <a:sym typeface="Arial"/>
                </a:rPr>
                <a:t>Urmăriți comportamentul și datele de rezervare</a:t>
              </a:r>
            </a:p>
          </p:txBody>
        </p:sp>
      </p:grpSp>
      <p:grpSp>
        <p:nvGrpSpPr>
          <p:cNvPr name="Group 18" id="18"/>
          <p:cNvGrpSpPr/>
          <p:nvPr/>
        </p:nvGrpSpPr>
        <p:grpSpPr>
          <a:xfrm rot="0">
            <a:off x="13120121" y="3926547"/>
            <a:ext cx="3830240" cy="1934169"/>
            <a:chOff x="0" y="0"/>
            <a:chExt cx="5106986" cy="2578892"/>
          </a:xfrm>
        </p:grpSpPr>
        <p:sp>
          <p:nvSpPr>
            <p:cNvPr name="Freeform 19" id="19"/>
            <p:cNvSpPr/>
            <p:nvPr/>
          </p:nvSpPr>
          <p:spPr>
            <a:xfrm flipH="false" flipV="false" rot="0">
              <a:off x="25400" y="25400"/>
              <a:ext cx="5056251" cy="2528062"/>
            </a:xfrm>
            <a:custGeom>
              <a:avLst/>
              <a:gdLst/>
              <a:ahLst/>
              <a:cxnLst/>
              <a:rect r="r" b="b" t="t" l="l"/>
              <a:pathLst>
                <a:path h="2528062" w="5056251">
                  <a:moveTo>
                    <a:pt x="0" y="421386"/>
                  </a:moveTo>
                  <a:cubicBezTo>
                    <a:pt x="0" y="188595"/>
                    <a:pt x="190500" y="0"/>
                    <a:pt x="425577" y="0"/>
                  </a:cubicBezTo>
                  <a:lnTo>
                    <a:pt x="4630674" y="0"/>
                  </a:lnTo>
                  <a:cubicBezTo>
                    <a:pt x="4865751" y="0"/>
                    <a:pt x="5056251" y="188595"/>
                    <a:pt x="5056251" y="421386"/>
                  </a:cubicBezTo>
                  <a:lnTo>
                    <a:pt x="5056251" y="2106676"/>
                  </a:lnTo>
                  <a:cubicBezTo>
                    <a:pt x="5056251" y="2339340"/>
                    <a:pt x="4865751" y="2528062"/>
                    <a:pt x="4630674" y="2528062"/>
                  </a:cubicBezTo>
                  <a:lnTo>
                    <a:pt x="425577" y="2528062"/>
                  </a:lnTo>
                  <a:cubicBezTo>
                    <a:pt x="190500" y="2528062"/>
                    <a:pt x="0" y="2339467"/>
                    <a:pt x="0" y="2106676"/>
                  </a:cubicBezTo>
                  <a:close/>
                </a:path>
              </a:pathLst>
            </a:custGeom>
            <a:solidFill>
              <a:srgbClr val="70C573"/>
            </a:solidFill>
          </p:spPr>
        </p:sp>
        <p:sp>
          <p:nvSpPr>
            <p:cNvPr name="Freeform 20" id="20"/>
            <p:cNvSpPr/>
            <p:nvPr/>
          </p:nvSpPr>
          <p:spPr>
            <a:xfrm flipH="false" flipV="false" rot="0">
              <a:off x="0" y="0"/>
              <a:ext cx="5107051" cy="2578862"/>
            </a:xfrm>
            <a:custGeom>
              <a:avLst/>
              <a:gdLst/>
              <a:ahLst/>
              <a:cxnLst/>
              <a:rect r="r" b="b" t="t" l="l"/>
              <a:pathLst>
                <a:path h="2578862" w="5107051">
                  <a:moveTo>
                    <a:pt x="0" y="446786"/>
                  </a:moveTo>
                  <a:cubicBezTo>
                    <a:pt x="0" y="199771"/>
                    <a:pt x="202184" y="0"/>
                    <a:pt x="450977" y="0"/>
                  </a:cubicBezTo>
                  <a:lnTo>
                    <a:pt x="4656074" y="0"/>
                  </a:lnTo>
                  <a:lnTo>
                    <a:pt x="4656074" y="25400"/>
                  </a:lnTo>
                  <a:lnTo>
                    <a:pt x="4656074" y="0"/>
                  </a:lnTo>
                  <a:cubicBezTo>
                    <a:pt x="4904867" y="0"/>
                    <a:pt x="5107051" y="199771"/>
                    <a:pt x="5107051" y="446786"/>
                  </a:cubicBezTo>
                  <a:lnTo>
                    <a:pt x="5081651" y="446786"/>
                  </a:lnTo>
                  <a:lnTo>
                    <a:pt x="5107051" y="446786"/>
                  </a:lnTo>
                  <a:lnTo>
                    <a:pt x="5107051" y="2132076"/>
                  </a:lnTo>
                  <a:lnTo>
                    <a:pt x="5081651" y="2132076"/>
                  </a:lnTo>
                  <a:lnTo>
                    <a:pt x="5107051" y="2132076"/>
                  </a:lnTo>
                  <a:cubicBezTo>
                    <a:pt x="5107051" y="2379091"/>
                    <a:pt x="4904867" y="2578862"/>
                    <a:pt x="4656074" y="2578862"/>
                  </a:cubicBezTo>
                  <a:lnTo>
                    <a:pt x="4656074" y="2553462"/>
                  </a:lnTo>
                  <a:lnTo>
                    <a:pt x="4656074" y="2578862"/>
                  </a:lnTo>
                  <a:lnTo>
                    <a:pt x="450977" y="2578862"/>
                  </a:lnTo>
                  <a:lnTo>
                    <a:pt x="450977" y="2553462"/>
                  </a:lnTo>
                  <a:lnTo>
                    <a:pt x="450977" y="2578862"/>
                  </a:lnTo>
                  <a:cubicBezTo>
                    <a:pt x="202184" y="2578862"/>
                    <a:pt x="0" y="2379091"/>
                    <a:pt x="0" y="2132076"/>
                  </a:cubicBezTo>
                  <a:lnTo>
                    <a:pt x="0" y="446786"/>
                  </a:lnTo>
                  <a:lnTo>
                    <a:pt x="25400" y="446786"/>
                  </a:lnTo>
                  <a:lnTo>
                    <a:pt x="0" y="446786"/>
                  </a:lnTo>
                  <a:moveTo>
                    <a:pt x="50800" y="446786"/>
                  </a:moveTo>
                  <a:lnTo>
                    <a:pt x="50800" y="2132076"/>
                  </a:lnTo>
                  <a:lnTo>
                    <a:pt x="25400" y="2132076"/>
                  </a:lnTo>
                  <a:lnTo>
                    <a:pt x="50800" y="2132076"/>
                  </a:lnTo>
                  <a:cubicBezTo>
                    <a:pt x="50800" y="2350516"/>
                    <a:pt x="229743" y="2528062"/>
                    <a:pt x="450977" y="2528062"/>
                  </a:cubicBezTo>
                  <a:lnTo>
                    <a:pt x="4656074" y="2528062"/>
                  </a:lnTo>
                  <a:cubicBezTo>
                    <a:pt x="4877308" y="2528062"/>
                    <a:pt x="5056251" y="2350516"/>
                    <a:pt x="5056251" y="2132076"/>
                  </a:cubicBezTo>
                  <a:lnTo>
                    <a:pt x="5056251" y="446786"/>
                  </a:lnTo>
                  <a:cubicBezTo>
                    <a:pt x="5056124" y="228346"/>
                    <a:pt x="4877308" y="50800"/>
                    <a:pt x="4656074" y="50800"/>
                  </a:cubicBezTo>
                  <a:lnTo>
                    <a:pt x="450977" y="50800"/>
                  </a:lnTo>
                  <a:lnTo>
                    <a:pt x="450977" y="25400"/>
                  </a:lnTo>
                  <a:lnTo>
                    <a:pt x="450977" y="50800"/>
                  </a:lnTo>
                  <a:cubicBezTo>
                    <a:pt x="229743" y="50800"/>
                    <a:pt x="50800" y="228346"/>
                    <a:pt x="50800" y="446786"/>
                  </a:cubicBezTo>
                  <a:close/>
                </a:path>
              </a:pathLst>
            </a:custGeom>
            <a:solidFill>
              <a:srgbClr val="F2F2F2"/>
            </a:solidFill>
          </p:spPr>
        </p:sp>
      </p:grpSp>
      <p:grpSp>
        <p:nvGrpSpPr>
          <p:cNvPr name="Group 21" id="21"/>
          <p:cNvGrpSpPr/>
          <p:nvPr/>
        </p:nvGrpSpPr>
        <p:grpSpPr>
          <a:xfrm rot="0">
            <a:off x="13212680" y="4019106"/>
            <a:ext cx="3645122" cy="1749051"/>
            <a:chOff x="0" y="0"/>
            <a:chExt cx="4860162" cy="2332068"/>
          </a:xfrm>
        </p:grpSpPr>
        <p:sp>
          <p:nvSpPr>
            <p:cNvPr name="Freeform 22" id="22"/>
            <p:cNvSpPr/>
            <p:nvPr/>
          </p:nvSpPr>
          <p:spPr>
            <a:xfrm flipH="false" flipV="false" rot="0">
              <a:off x="0" y="0"/>
              <a:ext cx="4860162" cy="2332068"/>
            </a:xfrm>
            <a:custGeom>
              <a:avLst/>
              <a:gdLst/>
              <a:ahLst/>
              <a:cxnLst/>
              <a:rect r="r" b="b" t="t" l="l"/>
              <a:pathLst>
                <a:path h="2332068" w="4860162">
                  <a:moveTo>
                    <a:pt x="0" y="0"/>
                  </a:moveTo>
                  <a:lnTo>
                    <a:pt x="4860162" y="0"/>
                  </a:lnTo>
                  <a:lnTo>
                    <a:pt x="4860162" y="2332068"/>
                  </a:lnTo>
                  <a:lnTo>
                    <a:pt x="0" y="2332068"/>
                  </a:lnTo>
                  <a:close/>
                </a:path>
              </a:pathLst>
            </a:custGeom>
            <a:solidFill>
              <a:srgbClr val="000000">
                <a:alpha val="0"/>
              </a:srgbClr>
            </a:solidFill>
          </p:spPr>
        </p:sp>
        <p:sp>
          <p:nvSpPr>
            <p:cNvPr name="TextBox 23" id="23"/>
            <p:cNvSpPr txBox="true"/>
            <p:nvPr/>
          </p:nvSpPr>
          <p:spPr>
            <a:xfrm>
              <a:off x="0" y="-28575"/>
              <a:ext cx="4860162" cy="2360643"/>
            </a:xfrm>
            <a:prstGeom prst="rect">
              <a:avLst/>
            </a:prstGeom>
          </p:spPr>
          <p:txBody>
            <a:bodyPr anchor="ctr" rtlCol="false" tIns="0" lIns="0" bIns="0" rIns="0"/>
            <a:lstStyle/>
            <a:p>
              <a:pPr algn="ctr" marL="0" indent="0" lvl="0">
                <a:lnSpc>
                  <a:spcPts val="3888"/>
                </a:lnSpc>
              </a:pPr>
              <a:r>
                <a:rPr lang="en-US" sz="3600">
                  <a:solidFill>
                    <a:srgbClr val="F2F2F2"/>
                  </a:solidFill>
                  <a:latin typeface="Arial"/>
                  <a:ea typeface="Arial"/>
                  <a:cs typeface="Arial"/>
                  <a:sym typeface="Arial"/>
                </a:rPr>
                <a:t>Analizați tiparele</a:t>
              </a:r>
            </a:p>
          </p:txBody>
        </p:sp>
      </p:grpSp>
      <p:grpSp>
        <p:nvGrpSpPr>
          <p:cNvPr name="Group 24" id="24"/>
          <p:cNvGrpSpPr/>
          <p:nvPr/>
        </p:nvGrpSpPr>
        <p:grpSpPr>
          <a:xfrm rot="0">
            <a:off x="11870049" y="7773874"/>
            <a:ext cx="3830240" cy="1934169"/>
            <a:chOff x="0" y="0"/>
            <a:chExt cx="5106986" cy="2578892"/>
          </a:xfrm>
        </p:grpSpPr>
        <p:sp>
          <p:nvSpPr>
            <p:cNvPr name="Freeform 25" id="25"/>
            <p:cNvSpPr/>
            <p:nvPr/>
          </p:nvSpPr>
          <p:spPr>
            <a:xfrm flipH="false" flipV="false" rot="0">
              <a:off x="25400" y="25400"/>
              <a:ext cx="5056251" cy="2528062"/>
            </a:xfrm>
            <a:custGeom>
              <a:avLst/>
              <a:gdLst/>
              <a:ahLst/>
              <a:cxnLst/>
              <a:rect r="r" b="b" t="t" l="l"/>
              <a:pathLst>
                <a:path h="2528062" w="5056251">
                  <a:moveTo>
                    <a:pt x="0" y="421386"/>
                  </a:moveTo>
                  <a:cubicBezTo>
                    <a:pt x="0" y="188595"/>
                    <a:pt x="190500" y="0"/>
                    <a:pt x="425577" y="0"/>
                  </a:cubicBezTo>
                  <a:lnTo>
                    <a:pt x="4630674" y="0"/>
                  </a:lnTo>
                  <a:cubicBezTo>
                    <a:pt x="4865751" y="0"/>
                    <a:pt x="5056251" y="188595"/>
                    <a:pt x="5056251" y="421386"/>
                  </a:cubicBezTo>
                  <a:lnTo>
                    <a:pt x="5056251" y="2106676"/>
                  </a:lnTo>
                  <a:cubicBezTo>
                    <a:pt x="5056251" y="2339340"/>
                    <a:pt x="4865751" y="2528062"/>
                    <a:pt x="4630674" y="2528062"/>
                  </a:cubicBezTo>
                  <a:lnTo>
                    <a:pt x="425577" y="2528062"/>
                  </a:lnTo>
                  <a:cubicBezTo>
                    <a:pt x="190500" y="2528062"/>
                    <a:pt x="0" y="2339467"/>
                    <a:pt x="0" y="2106676"/>
                  </a:cubicBezTo>
                  <a:close/>
                </a:path>
              </a:pathLst>
            </a:custGeom>
            <a:solidFill>
              <a:srgbClr val="70C573"/>
            </a:solidFill>
          </p:spPr>
        </p:sp>
        <p:sp>
          <p:nvSpPr>
            <p:cNvPr name="Freeform 26" id="26"/>
            <p:cNvSpPr/>
            <p:nvPr/>
          </p:nvSpPr>
          <p:spPr>
            <a:xfrm flipH="false" flipV="false" rot="0">
              <a:off x="0" y="0"/>
              <a:ext cx="5107051" cy="2578862"/>
            </a:xfrm>
            <a:custGeom>
              <a:avLst/>
              <a:gdLst/>
              <a:ahLst/>
              <a:cxnLst/>
              <a:rect r="r" b="b" t="t" l="l"/>
              <a:pathLst>
                <a:path h="2578862" w="5107051">
                  <a:moveTo>
                    <a:pt x="0" y="446786"/>
                  </a:moveTo>
                  <a:cubicBezTo>
                    <a:pt x="0" y="199771"/>
                    <a:pt x="202184" y="0"/>
                    <a:pt x="450977" y="0"/>
                  </a:cubicBezTo>
                  <a:lnTo>
                    <a:pt x="4656074" y="0"/>
                  </a:lnTo>
                  <a:lnTo>
                    <a:pt x="4656074" y="25400"/>
                  </a:lnTo>
                  <a:lnTo>
                    <a:pt x="4656074" y="0"/>
                  </a:lnTo>
                  <a:cubicBezTo>
                    <a:pt x="4904867" y="0"/>
                    <a:pt x="5107051" y="199771"/>
                    <a:pt x="5107051" y="446786"/>
                  </a:cubicBezTo>
                  <a:lnTo>
                    <a:pt x="5081651" y="446786"/>
                  </a:lnTo>
                  <a:lnTo>
                    <a:pt x="5107051" y="446786"/>
                  </a:lnTo>
                  <a:lnTo>
                    <a:pt x="5107051" y="2132076"/>
                  </a:lnTo>
                  <a:lnTo>
                    <a:pt x="5081651" y="2132076"/>
                  </a:lnTo>
                  <a:lnTo>
                    <a:pt x="5107051" y="2132076"/>
                  </a:lnTo>
                  <a:cubicBezTo>
                    <a:pt x="5107051" y="2379091"/>
                    <a:pt x="4904867" y="2578862"/>
                    <a:pt x="4656074" y="2578862"/>
                  </a:cubicBezTo>
                  <a:lnTo>
                    <a:pt x="4656074" y="2553462"/>
                  </a:lnTo>
                  <a:lnTo>
                    <a:pt x="4656074" y="2578862"/>
                  </a:lnTo>
                  <a:lnTo>
                    <a:pt x="450977" y="2578862"/>
                  </a:lnTo>
                  <a:lnTo>
                    <a:pt x="450977" y="2553462"/>
                  </a:lnTo>
                  <a:lnTo>
                    <a:pt x="450977" y="2578862"/>
                  </a:lnTo>
                  <a:cubicBezTo>
                    <a:pt x="202184" y="2578862"/>
                    <a:pt x="0" y="2379091"/>
                    <a:pt x="0" y="2132076"/>
                  </a:cubicBezTo>
                  <a:lnTo>
                    <a:pt x="0" y="446786"/>
                  </a:lnTo>
                  <a:lnTo>
                    <a:pt x="25400" y="446786"/>
                  </a:lnTo>
                  <a:lnTo>
                    <a:pt x="0" y="446786"/>
                  </a:lnTo>
                  <a:moveTo>
                    <a:pt x="50800" y="446786"/>
                  </a:moveTo>
                  <a:lnTo>
                    <a:pt x="50800" y="2132076"/>
                  </a:lnTo>
                  <a:lnTo>
                    <a:pt x="25400" y="2132076"/>
                  </a:lnTo>
                  <a:lnTo>
                    <a:pt x="50800" y="2132076"/>
                  </a:lnTo>
                  <a:cubicBezTo>
                    <a:pt x="50800" y="2350516"/>
                    <a:pt x="229743" y="2528062"/>
                    <a:pt x="450977" y="2528062"/>
                  </a:cubicBezTo>
                  <a:lnTo>
                    <a:pt x="4656074" y="2528062"/>
                  </a:lnTo>
                  <a:cubicBezTo>
                    <a:pt x="4877308" y="2528062"/>
                    <a:pt x="5056251" y="2350516"/>
                    <a:pt x="5056251" y="2132076"/>
                  </a:cubicBezTo>
                  <a:lnTo>
                    <a:pt x="5056251" y="446786"/>
                  </a:lnTo>
                  <a:cubicBezTo>
                    <a:pt x="5056124" y="228346"/>
                    <a:pt x="4877308" y="50800"/>
                    <a:pt x="4656074" y="50800"/>
                  </a:cubicBezTo>
                  <a:lnTo>
                    <a:pt x="450977" y="50800"/>
                  </a:lnTo>
                  <a:lnTo>
                    <a:pt x="450977" y="25400"/>
                  </a:lnTo>
                  <a:lnTo>
                    <a:pt x="450977" y="50800"/>
                  </a:lnTo>
                  <a:cubicBezTo>
                    <a:pt x="229743" y="50800"/>
                    <a:pt x="50800" y="228346"/>
                    <a:pt x="50800" y="446786"/>
                  </a:cubicBezTo>
                  <a:close/>
                </a:path>
              </a:pathLst>
            </a:custGeom>
            <a:solidFill>
              <a:srgbClr val="F2F2F2"/>
            </a:solidFill>
          </p:spPr>
        </p:sp>
      </p:grpSp>
      <p:grpSp>
        <p:nvGrpSpPr>
          <p:cNvPr name="Group 27" id="27"/>
          <p:cNvGrpSpPr/>
          <p:nvPr/>
        </p:nvGrpSpPr>
        <p:grpSpPr>
          <a:xfrm rot="0">
            <a:off x="11962608" y="7866434"/>
            <a:ext cx="3645122" cy="1749051"/>
            <a:chOff x="0" y="0"/>
            <a:chExt cx="4860162" cy="2332068"/>
          </a:xfrm>
        </p:grpSpPr>
        <p:sp>
          <p:nvSpPr>
            <p:cNvPr name="Freeform 28" id="28"/>
            <p:cNvSpPr/>
            <p:nvPr/>
          </p:nvSpPr>
          <p:spPr>
            <a:xfrm flipH="false" flipV="false" rot="0">
              <a:off x="0" y="0"/>
              <a:ext cx="4860162" cy="2332068"/>
            </a:xfrm>
            <a:custGeom>
              <a:avLst/>
              <a:gdLst/>
              <a:ahLst/>
              <a:cxnLst/>
              <a:rect r="r" b="b" t="t" l="l"/>
              <a:pathLst>
                <a:path h="2332068" w="4860162">
                  <a:moveTo>
                    <a:pt x="0" y="0"/>
                  </a:moveTo>
                  <a:lnTo>
                    <a:pt x="4860162" y="0"/>
                  </a:lnTo>
                  <a:lnTo>
                    <a:pt x="4860162" y="2332068"/>
                  </a:lnTo>
                  <a:lnTo>
                    <a:pt x="0" y="2332068"/>
                  </a:lnTo>
                  <a:close/>
                </a:path>
              </a:pathLst>
            </a:custGeom>
            <a:solidFill>
              <a:srgbClr val="000000">
                <a:alpha val="0"/>
              </a:srgbClr>
            </a:solidFill>
          </p:spPr>
        </p:sp>
        <p:sp>
          <p:nvSpPr>
            <p:cNvPr name="TextBox 29" id="29"/>
            <p:cNvSpPr txBox="true"/>
            <p:nvPr/>
          </p:nvSpPr>
          <p:spPr>
            <a:xfrm>
              <a:off x="0" y="-28575"/>
              <a:ext cx="4860162" cy="2360643"/>
            </a:xfrm>
            <a:prstGeom prst="rect">
              <a:avLst/>
            </a:prstGeom>
          </p:spPr>
          <p:txBody>
            <a:bodyPr anchor="ctr" rtlCol="false" tIns="0" lIns="0" bIns="0" rIns="0"/>
            <a:lstStyle/>
            <a:p>
              <a:pPr algn="ctr" marL="0" indent="0" lvl="0">
                <a:lnSpc>
                  <a:spcPts val="3888"/>
                </a:lnSpc>
              </a:pPr>
              <a:r>
                <a:rPr lang="en-US" sz="3600">
                  <a:solidFill>
                    <a:srgbClr val="F2F2F2"/>
                  </a:solidFill>
                  <a:latin typeface="Arial"/>
                  <a:ea typeface="Arial"/>
                  <a:cs typeface="Arial"/>
                  <a:sym typeface="Arial"/>
                </a:rPr>
                <a:t>Previzionați schimbările cererii</a:t>
              </a:r>
            </a:p>
          </p:txBody>
        </p:sp>
      </p:grpSp>
      <p:grpSp>
        <p:nvGrpSpPr>
          <p:cNvPr name="Group 30" id="30"/>
          <p:cNvGrpSpPr/>
          <p:nvPr/>
        </p:nvGrpSpPr>
        <p:grpSpPr>
          <a:xfrm rot="0">
            <a:off x="7824729" y="7773874"/>
            <a:ext cx="3830240" cy="1934169"/>
            <a:chOff x="0" y="0"/>
            <a:chExt cx="5106986" cy="2578892"/>
          </a:xfrm>
        </p:grpSpPr>
        <p:sp>
          <p:nvSpPr>
            <p:cNvPr name="Freeform 31" id="31"/>
            <p:cNvSpPr/>
            <p:nvPr/>
          </p:nvSpPr>
          <p:spPr>
            <a:xfrm flipH="false" flipV="false" rot="0">
              <a:off x="25400" y="25400"/>
              <a:ext cx="5056251" cy="2528062"/>
            </a:xfrm>
            <a:custGeom>
              <a:avLst/>
              <a:gdLst/>
              <a:ahLst/>
              <a:cxnLst/>
              <a:rect r="r" b="b" t="t" l="l"/>
              <a:pathLst>
                <a:path h="2528062" w="5056251">
                  <a:moveTo>
                    <a:pt x="0" y="421386"/>
                  </a:moveTo>
                  <a:cubicBezTo>
                    <a:pt x="0" y="188595"/>
                    <a:pt x="190500" y="0"/>
                    <a:pt x="425577" y="0"/>
                  </a:cubicBezTo>
                  <a:lnTo>
                    <a:pt x="4630674" y="0"/>
                  </a:lnTo>
                  <a:cubicBezTo>
                    <a:pt x="4865751" y="0"/>
                    <a:pt x="5056251" y="188595"/>
                    <a:pt x="5056251" y="421386"/>
                  </a:cubicBezTo>
                  <a:lnTo>
                    <a:pt x="5056251" y="2106676"/>
                  </a:lnTo>
                  <a:cubicBezTo>
                    <a:pt x="5056251" y="2339340"/>
                    <a:pt x="4865751" y="2528062"/>
                    <a:pt x="4630674" y="2528062"/>
                  </a:cubicBezTo>
                  <a:lnTo>
                    <a:pt x="425577" y="2528062"/>
                  </a:lnTo>
                  <a:cubicBezTo>
                    <a:pt x="190500" y="2528062"/>
                    <a:pt x="0" y="2339467"/>
                    <a:pt x="0" y="2106676"/>
                  </a:cubicBezTo>
                  <a:close/>
                </a:path>
              </a:pathLst>
            </a:custGeom>
            <a:solidFill>
              <a:srgbClr val="70C573"/>
            </a:solidFill>
          </p:spPr>
        </p:sp>
        <p:sp>
          <p:nvSpPr>
            <p:cNvPr name="Freeform 32" id="32"/>
            <p:cNvSpPr/>
            <p:nvPr/>
          </p:nvSpPr>
          <p:spPr>
            <a:xfrm flipH="false" flipV="false" rot="0">
              <a:off x="0" y="0"/>
              <a:ext cx="5107051" cy="2578862"/>
            </a:xfrm>
            <a:custGeom>
              <a:avLst/>
              <a:gdLst/>
              <a:ahLst/>
              <a:cxnLst/>
              <a:rect r="r" b="b" t="t" l="l"/>
              <a:pathLst>
                <a:path h="2578862" w="5107051">
                  <a:moveTo>
                    <a:pt x="0" y="446786"/>
                  </a:moveTo>
                  <a:cubicBezTo>
                    <a:pt x="0" y="199771"/>
                    <a:pt x="202184" y="0"/>
                    <a:pt x="450977" y="0"/>
                  </a:cubicBezTo>
                  <a:lnTo>
                    <a:pt x="4656074" y="0"/>
                  </a:lnTo>
                  <a:lnTo>
                    <a:pt x="4656074" y="25400"/>
                  </a:lnTo>
                  <a:lnTo>
                    <a:pt x="4656074" y="0"/>
                  </a:lnTo>
                  <a:cubicBezTo>
                    <a:pt x="4904867" y="0"/>
                    <a:pt x="5107051" y="199771"/>
                    <a:pt x="5107051" y="446786"/>
                  </a:cubicBezTo>
                  <a:lnTo>
                    <a:pt x="5081651" y="446786"/>
                  </a:lnTo>
                  <a:lnTo>
                    <a:pt x="5107051" y="446786"/>
                  </a:lnTo>
                  <a:lnTo>
                    <a:pt x="5107051" y="2132076"/>
                  </a:lnTo>
                  <a:lnTo>
                    <a:pt x="5081651" y="2132076"/>
                  </a:lnTo>
                  <a:lnTo>
                    <a:pt x="5107051" y="2132076"/>
                  </a:lnTo>
                  <a:cubicBezTo>
                    <a:pt x="5107051" y="2379091"/>
                    <a:pt x="4904867" y="2578862"/>
                    <a:pt x="4656074" y="2578862"/>
                  </a:cubicBezTo>
                  <a:lnTo>
                    <a:pt x="4656074" y="2553462"/>
                  </a:lnTo>
                  <a:lnTo>
                    <a:pt x="4656074" y="2578862"/>
                  </a:lnTo>
                  <a:lnTo>
                    <a:pt x="450977" y="2578862"/>
                  </a:lnTo>
                  <a:lnTo>
                    <a:pt x="450977" y="2553462"/>
                  </a:lnTo>
                  <a:lnTo>
                    <a:pt x="450977" y="2578862"/>
                  </a:lnTo>
                  <a:cubicBezTo>
                    <a:pt x="202184" y="2578862"/>
                    <a:pt x="0" y="2379091"/>
                    <a:pt x="0" y="2132076"/>
                  </a:cubicBezTo>
                  <a:lnTo>
                    <a:pt x="0" y="446786"/>
                  </a:lnTo>
                  <a:lnTo>
                    <a:pt x="25400" y="446786"/>
                  </a:lnTo>
                  <a:lnTo>
                    <a:pt x="0" y="446786"/>
                  </a:lnTo>
                  <a:moveTo>
                    <a:pt x="50800" y="446786"/>
                  </a:moveTo>
                  <a:lnTo>
                    <a:pt x="50800" y="2132076"/>
                  </a:lnTo>
                  <a:lnTo>
                    <a:pt x="25400" y="2132076"/>
                  </a:lnTo>
                  <a:lnTo>
                    <a:pt x="50800" y="2132076"/>
                  </a:lnTo>
                  <a:cubicBezTo>
                    <a:pt x="50800" y="2350516"/>
                    <a:pt x="229743" y="2528062"/>
                    <a:pt x="450977" y="2528062"/>
                  </a:cubicBezTo>
                  <a:lnTo>
                    <a:pt x="4656074" y="2528062"/>
                  </a:lnTo>
                  <a:cubicBezTo>
                    <a:pt x="4877308" y="2528062"/>
                    <a:pt x="5056251" y="2350516"/>
                    <a:pt x="5056251" y="2132076"/>
                  </a:cubicBezTo>
                  <a:lnTo>
                    <a:pt x="5056251" y="446786"/>
                  </a:lnTo>
                  <a:cubicBezTo>
                    <a:pt x="5056124" y="228346"/>
                    <a:pt x="4877308" y="50800"/>
                    <a:pt x="4656074" y="50800"/>
                  </a:cubicBezTo>
                  <a:lnTo>
                    <a:pt x="450977" y="50800"/>
                  </a:lnTo>
                  <a:lnTo>
                    <a:pt x="450977" y="25400"/>
                  </a:lnTo>
                  <a:lnTo>
                    <a:pt x="450977" y="50800"/>
                  </a:lnTo>
                  <a:cubicBezTo>
                    <a:pt x="229743" y="50800"/>
                    <a:pt x="50800" y="228346"/>
                    <a:pt x="50800" y="446786"/>
                  </a:cubicBezTo>
                  <a:close/>
                </a:path>
              </a:pathLst>
            </a:custGeom>
            <a:solidFill>
              <a:srgbClr val="F2F2F2"/>
            </a:solidFill>
          </p:spPr>
        </p:sp>
      </p:grpSp>
      <p:grpSp>
        <p:nvGrpSpPr>
          <p:cNvPr name="Group 33" id="33"/>
          <p:cNvGrpSpPr/>
          <p:nvPr/>
        </p:nvGrpSpPr>
        <p:grpSpPr>
          <a:xfrm rot="0">
            <a:off x="7917288" y="7866434"/>
            <a:ext cx="3645122" cy="1749051"/>
            <a:chOff x="0" y="0"/>
            <a:chExt cx="4860162" cy="2332068"/>
          </a:xfrm>
        </p:grpSpPr>
        <p:sp>
          <p:nvSpPr>
            <p:cNvPr name="Freeform 34" id="34"/>
            <p:cNvSpPr/>
            <p:nvPr/>
          </p:nvSpPr>
          <p:spPr>
            <a:xfrm flipH="false" flipV="false" rot="0">
              <a:off x="0" y="0"/>
              <a:ext cx="4860162" cy="2332068"/>
            </a:xfrm>
            <a:custGeom>
              <a:avLst/>
              <a:gdLst/>
              <a:ahLst/>
              <a:cxnLst/>
              <a:rect r="r" b="b" t="t" l="l"/>
              <a:pathLst>
                <a:path h="2332068" w="4860162">
                  <a:moveTo>
                    <a:pt x="0" y="0"/>
                  </a:moveTo>
                  <a:lnTo>
                    <a:pt x="4860162" y="0"/>
                  </a:lnTo>
                  <a:lnTo>
                    <a:pt x="4860162" y="2332068"/>
                  </a:lnTo>
                  <a:lnTo>
                    <a:pt x="0" y="2332068"/>
                  </a:lnTo>
                  <a:close/>
                </a:path>
              </a:pathLst>
            </a:custGeom>
            <a:solidFill>
              <a:srgbClr val="000000">
                <a:alpha val="0"/>
              </a:srgbClr>
            </a:solidFill>
          </p:spPr>
        </p:sp>
        <p:sp>
          <p:nvSpPr>
            <p:cNvPr name="TextBox 35" id="35"/>
            <p:cNvSpPr txBox="true"/>
            <p:nvPr/>
          </p:nvSpPr>
          <p:spPr>
            <a:xfrm>
              <a:off x="0" y="-28575"/>
              <a:ext cx="4860162" cy="2360643"/>
            </a:xfrm>
            <a:prstGeom prst="rect">
              <a:avLst/>
            </a:prstGeom>
          </p:spPr>
          <p:txBody>
            <a:bodyPr anchor="ctr" rtlCol="false" tIns="0" lIns="0" bIns="0" rIns="0"/>
            <a:lstStyle/>
            <a:p>
              <a:pPr algn="ctr" marL="0" indent="0" lvl="0">
                <a:lnSpc>
                  <a:spcPts val="3888"/>
                </a:lnSpc>
              </a:pPr>
              <a:r>
                <a:rPr lang="en-US" sz="3600">
                  <a:solidFill>
                    <a:srgbClr val="F2F2F2"/>
                  </a:solidFill>
                  <a:latin typeface="Arial"/>
                  <a:ea typeface="Arial"/>
                  <a:cs typeface="Arial"/>
                  <a:sym typeface="Arial"/>
                </a:rPr>
                <a:t>Planificați politicile și ofertele</a:t>
              </a:r>
            </a:p>
          </p:txBody>
        </p:sp>
      </p:grpSp>
      <p:grpSp>
        <p:nvGrpSpPr>
          <p:cNvPr name="Group 36" id="36"/>
          <p:cNvGrpSpPr/>
          <p:nvPr/>
        </p:nvGrpSpPr>
        <p:grpSpPr>
          <a:xfrm rot="0">
            <a:off x="6574656" y="3926547"/>
            <a:ext cx="3830239" cy="1934169"/>
            <a:chOff x="0" y="0"/>
            <a:chExt cx="5106986" cy="2578892"/>
          </a:xfrm>
        </p:grpSpPr>
        <p:sp>
          <p:nvSpPr>
            <p:cNvPr name="Freeform 37" id="37"/>
            <p:cNvSpPr/>
            <p:nvPr/>
          </p:nvSpPr>
          <p:spPr>
            <a:xfrm flipH="false" flipV="false" rot="0">
              <a:off x="25400" y="25400"/>
              <a:ext cx="5056251" cy="2528062"/>
            </a:xfrm>
            <a:custGeom>
              <a:avLst/>
              <a:gdLst/>
              <a:ahLst/>
              <a:cxnLst/>
              <a:rect r="r" b="b" t="t" l="l"/>
              <a:pathLst>
                <a:path h="2528062" w="5056251">
                  <a:moveTo>
                    <a:pt x="0" y="421386"/>
                  </a:moveTo>
                  <a:cubicBezTo>
                    <a:pt x="0" y="188595"/>
                    <a:pt x="190500" y="0"/>
                    <a:pt x="425577" y="0"/>
                  </a:cubicBezTo>
                  <a:lnTo>
                    <a:pt x="4630674" y="0"/>
                  </a:lnTo>
                  <a:cubicBezTo>
                    <a:pt x="4865751" y="0"/>
                    <a:pt x="5056251" y="188595"/>
                    <a:pt x="5056251" y="421386"/>
                  </a:cubicBezTo>
                  <a:lnTo>
                    <a:pt x="5056251" y="2106676"/>
                  </a:lnTo>
                  <a:cubicBezTo>
                    <a:pt x="5056251" y="2339340"/>
                    <a:pt x="4865751" y="2528062"/>
                    <a:pt x="4630674" y="2528062"/>
                  </a:cubicBezTo>
                  <a:lnTo>
                    <a:pt x="425577" y="2528062"/>
                  </a:lnTo>
                  <a:cubicBezTo>
                    <a:pt x="190500" y="2528062"/>
                    <a:pt x="0" y="2339467"/>
                    <a:pt x="0" y="2106676"/>
                  </a:cubicBezTo>
                  <a:close/>
                </a:path>
              </a:pathLst>
            </a:custGeom>
            <a:solidFill>
              <a:srgbClr val="70C573"/>
            </a:solidFill>
          </p:spPr>
        </p:sp>
        <p:sp>
          <p:nvSpPr>
            <p:cNvPr name="Freeform 38" id="38"/>
            <p:cNvSpPr/>
            <p:nvPr/>
          </p:nvSpPr>
          <p:spPr>
            <a:xfrm flipH="false" flipV="false" rot="0">
              <a:off x="0" y="0"/>
              <a:ext cx="5107051" cy="2578862"/>
            </a:xfrm>
            <a:custGeom>
              <a:avLst/>
              <a:gdLst/>
              <a:ahLst/>
              <a:cxnLst/>
              <a:rect r="r" b="b" t="t" l="l"/>
              <a:pathLst>
                <a:path h="2578862" w="5107051">
                  <a:moveTo>
                    <a:pt x="0" y="446786"/>
                  </a:moveTo>
                  <a:cubicBezTo>
                    <a:pt x="0" y="199771"/>
                    <a:pt x="202184" y="0"/>
                    <a:pt x="450977" y="0"/>
                  </a:cubicBezTo>
                  <a:lnTo>
                    <a:pt x="4656074" y="0"/>
                  </a:lnTo>
                  <a:lnTo>
                    <a:pt x="4656074" y="25400"/>
                  </a:lnTo>
                  <a:lnTo>
                    <a:pt x="4656074" y="0"/>
                  </a:lnTo>
                  <a:cubicBezTo>
                    <a:pt x="4904867" y="0"/>
                    <a:pt x="5107051" y="199771"/>
                    <a:pt x="5107051" y="446786"/>
                  </a:cubicBezTo>
                  <a:lnTo>
                    <a:pt x="5081651" y="446786"/>
                  </a:lnTo>
                  <a:lnTo>
                    <a:pt x="5107051" y="446786"/>
                  </a:lnTo>
                  <a:lnTo>
                    <a:pt x="5107051" y="2132076"/>
                  </a:lnTo>
                  <a:lnTo>
                    <a:pt x="5081651" y="2132076"/>
                  </a:lnTo>
                  <a:lnTo>
                    <a:pt x="5107051" y="2132076"/>
                  </a:lnTo>
                  <a:cubicBezTo>
                    <a:pt x="5107051" y="2379091"/>
                    <a:pt x="4904867" y="2578862"/>
                    <a:pt x="4656074" y="2578862"/>
                  </a:cubicBezTo>
                  <a:lnTo>
                    <a:pt x="4656074" y="2553462"/>
                  </a:lnTo>
                  <a:lnTo>
                    <a:pt x="4656074" y="2578862"/>
                  </a:lnTo>
                  <a:lnTo>
                    <a:pt x="450977" y="2578862"/>
                  </a:lnTo>
                  <a:lnTo>
                    <a:pt x="450977" y="2553462"/>
                  </a:lnTo>
                  <a:lnTo>
                    <a:pt x="450977" y="2578862"/>
                  </a:lnTo>
                  <a:cubicBezTo>
                    <a:pt x="202184" y="2578862"/>
                    <a:pt x="0" y="2379091"/>
                    <a:pt x="0" y="2132076"/>
                  </a:cubicBezTo>
                  <a:lnTo>
                    <a:pt x="0" y="446786"/>
                  </a:lnTo>
                  <a:lnTo>
                    <a:pt x="25400" y="446786"/>
                  </a:lnTo>
                  <a:lnTo>
                    <a:pt x="0" y="446786"/>
                  </a:lnTo>
                  <a:moveTo>
                    <a:pt x="50800" y="446786"/>
                  </a:moveTo>
                  <a:lnTo>
                    <a:pt x="50800" y="2132076"/>
                  </a:lnTo>
                  <a:lnTo>
                    <a:pt x="25400" y="2132076"/>
                  </a:lnTo>
                  <a:lnTo>
                    <a:pt x="50800" y="2132076"/>
                  </a:lnTo>
                  <a:cubicBezTo>
                    <a:pt x="50800" y="2350516"/>
                    <a:pt x="229743" y="2528062"/>
                    <a:pt x="450977" y="2528062"/>
                  </a:cubicBezTo>
                  <a:lnTo>
                    <a:pt x="4656074" y="2528062"/>
                  </a:lnTo>
                  <a:cubicBezTo>
                    <a:pt x="4877308" y="2528062"/>
                    <a:pt x="5056251" y="2350516"/>
                    <a:pt x="5056251" y="2132076"/>
                  </a:cubicBezTo>
                  <a:lnTo>
                    <a:pt x="5056251" y="446786"/>
                  </a:lnTo>
                  <a:cubicBezTo>
                    <a:pt x="5056124" y="228346"/>
                    <a:pt x="4877308" y="50800"/>
                    <a:pt x="4656074" y="50800"/>
                  </a:cubicBezTo>
                  <a:lnTo>
                    <a:pt x="450977" y="50800"/>
                  </a:lnTo>
                  <a:lnTo>
                    <a:pt x="450977" y="25400"/>
                  </a:lnTo>
                  <a:lnTo>
                    <a:pt x="450977" y="50800"/>
                  </a:lnTo>
                  <a:cubicBezTo>
                    <a:pt x="229743" y="50800"/>
                    <a:pt x="50800" y="228346"/>
                    <a:pt x="50800" y="446786"/>
                  </a:cubicBezTo>
                  <a:close/>
                </a:path>
              </a:pathLst>
            </a:custGeom>
            <a:solidFill>
              <a:srgbClr val="F2F2F2"/>
            </a:solidFill>
          </p:spPr>
        </p:sp>
      </p:grpSp>
      <p:grpSp>
        <p:nvGrpSpPr>
          <p:cNvPr name="Group 39" id="39"/>
          <p:cNvGrpSpPr/>
          <p:nvPr/>
        </p:nvGrpSpPr>
        <p:grpSpPr>
          <a:xfrm rot="0">
            <a:off x="6667215" y="4019106"/>
            <a:ext cx="3645122" cy="1749051"/>
            <a:chOff x="0" y="0"/>
            <a:chExt cx="4860162" cy="2332068"/>
          </a:xfrm>
        </p:grpSpPr>
        <p:sp>
          <p:nvSpPr>
            <p:cNvPr name="Freeform 40" id="40"/>
            <p:cNvSpPr/>
            <p:nvPr/>
          </p:nvSpPr>
          <p:spPr>
            <a:xfrm flipH="false" flipV="false" rot="0">
              <a:off x="0" y="0"/>
              <a:ext cx="4860162" cy="2332068"/>
            </a:xfrm>
            <a:custGeom>
              <a:avLst/>
              <a:gdLst/>
              <a:ahLst/>
              <a:cxnLst/>
              <a:rect r="r" b="b" t="t" l="l"/>
              <a:pathLst>
                <a:path h="2332068" w="4860162">
                  <a:moveTo>
                    <a:pt x="0" y="0"/>
                  </a:moveTo>
                  <a:lnTo>
                    <a:pt x="4860162" y="0"/>
                  </a:lnTo>
                  <a:lnTo>
                    <a:pt x="4860162" y="2332068"/>
                  </a:lnTo>
                  <a:lnTo>
                    <a:pt x="0" y="2332068"/>
                  </a:lnTo>
                  <a:close/>
                </a:path>
              </a:pathLst>
            </a:custGeom>
            <a:solidFill>
              <a:srgbClr val="000000">
                <a:alpha val="0"/>
              </a:srgbClr>
            </a:solidFill>
          </p:spPr>
        </p:sp>
        <p:sp>
          <p:nvSpPr>
            <p:cNvPr name="TextBox 41" id="41"/>
            <p:cNvSpPr txBox="true"/>
            <p:nvPr/>
          </p:nvSpPr>
          <p:spPr>
            <a:xfrm>
              <a:off x="0" y="-28575"/>
              <a:ext cx="4860162" cy="2360643"/>
            </a:xfrm>
            <a:prstGeom prst="rect">
              <a:avLst/>
            </a:prstGeom>
          </p:spPr>
          <p:txBody>
            <a:bodyPr anchor="ctr" rtlCol="false" tIns="0" lIns="0" bIns="0" rIns="0"/>
            <a:lstStyle/>
            <a:p>
              <a:pPr algn="ctr" marL="0" indent="0" lvl="0">
                <a:lnSpc>
                  <a:spcPts val="3888"/>
                </a:lnSpc>
              </a:pPr>
              <a:r>
                <a:rPr lang="en-US" sz="3600">
                  <a:solidFill>
                    <a:srgbClr val="F2F2F2"/>
                  </a:solidFill>
                  <a:latin typeface="Arial"/>
                  <a:ea typeface="Arial"/>
                  <a:cs typeface="Arial"/>
                  <a:sym typeface="Arial"/>
                </a:rPr>
                <a:t>Reevaluați periodic</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DAGv4gfIueE</dc:identifier>
  <dcterms:modified xsi:type="dcterms:W3CDTF">2011-08-01T06:04:30Z</dcterms:modified>
  <cp:revision>1</cp:revision>
  <dc:title>Copy of Module 3_Sub module 3.3.pptx</dc:title>
</cp:coreProperties>
</file>